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3" r:id="rId48"/>
    <p:sldId id="304" r:id="rId4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034"/>
    <p:restoredTop sz="94719"/>
  </p:normalViewPr>
  <p:slideViewPr>
    <p:cSldViewPr snapToGrid="0" snapToObjects="1">
      <p:cViewPr varScale="1">
        <p:scale>
          <a:sx n="35" d="100"/>
          <a:sy n="35" d="100"/>
        </p:scale>
        <p:origin x="102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145701094"/>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Image"/>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Image"/>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Imag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660384004_1290x1720.jpg"/>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jpe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2.jpe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4.jpe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9.jpe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6.png"/><Relationship Id="rId5" Type="http://schemas.openxmlformats.org/officeDocument/2006/relationships/image" Target="../media/image2.jpeg"/><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7.jpe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7.jpeg"/><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image" Target="../media/image40.jpeg"/></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protection.jpg" descr="protection.jpg"/>
          <p:cNvPicPr>
            <a:picLocks noChangeAspect="1"/>
          </p:cNvPicPr>
          <p:nvPr/>
        </p:nvPicPr>
        <p:blipFill>
          <a:blip r:embed="rId2"/>
          <a:stretch>
            <a:fillRect/>
          </a:stretch>
        </p:blipFill>
        <p:spPr>
          <a:xfrm>
            <a:off x="0" y="-649709"/>
            <a:ext cx="24384000" cy="16256001"/>
          </a:xfrm>
          <a:prstGeom prst="rect">
            <a:avLst/>
          </a:prstGeom>
          <a:ln w="12700">
            <a:miter lim="400000"/>
          </a:ln>
        </p:spPr>
      </p:pic>
      <p:grpSp>
        <p:nvGrpSpPr>
          <p:cNvPr id="154" name="Group"/>
          <p:cNvGrpSpPr/>
          <p:nvPr/>
        </p:nvGrpSpPr>
        <p:grpSpPr>
          <a:xfrm>
            <a:off x="5010089" y="2469297"/>
            <a:ext cx="14363822" cy="10017989"/>
            <a:chOff x="0" y="0"/>
            <a:chExt cx="14363820" cy="10017988"/>
          </a:xfrm>
        </p:grpSpPr>
        <p:sp>
          <p:nvSpPr>
            <p:cNvPr id="152" name="Rounded Rectangle"/>
            <p:cNvSpPr/>
            <p:nvPr/>
          </p:nvSpPr>
          <p:spPr>
            <a:xfrm>
              <a:off x="0" y="0"/>
              <a:ext cx="14363821" cy="10017989"/>
            </a:xfrm>
            <a:prstGeom prst="roundRect">
              <a:avLst>
                <a:gd name="adj" fmla="val 7236"/>
              </a:avLst>
            </a:prstGeom>
            <a:solidFill>
              <a:srgbClr val="FFFFFF"/>
            </a:solidFill>
            <a:ln w="12700" cap="flat">
              <a:noFill/>
              <a:miter lim="400000"/>
            </a:ln>
            <a:effectLst>
              <a:outerShdw blurRad="431800" dist="216308" dir="5400000" rotWithShape="0">
                <a:srgbClr val="000000">
                  <a:alpha val="50000"/>
                </a:srgbClr>
              </a:outerShdw>
            </a:effectLst>
          </p:spPr>
          <p:txBody>
            <a:bodyPr wrap="square" lIns="50800" tIns="50800" rIns="50800" bIns="50800" numCol="1" anchor="ctr">
              <a:noAutofit/>
            </a:bodyPr>
            <a:lstStyle/>
            <a:p>
              <a:pPr defTabSz="825500">
                <a:defRPr sz="3500">
                  <a:solidFill>
                    <a:srgbClr val="000000"/>
                  </a:solidFill>
                  <a:latin typeface="Helvetica Neue Medium"/>
                  <a:ea typeface="Helvetica Neue Medium"/>
                  <a:cs typeface="Helvetica Neue Medium"/>
                  <a:sym typeface="Helvetica Neue Medium"/>
                </a:defRPr>
              </a:pPr>
              <a:endParaRPr/>
            </a:p>
          </p:txBody>
        </p:sp>
        <p:sp>
          <p:nvSpPr>
            <p:cNvPr id="153" name="Aims:…"/>
            <p:cNvSpPr txBox="1"/>
            <p:nvPr/>
          </p:nvSpPr>
          <p:spPr>
            <a:xfrm>
              <a:off x="564681" y="394258"/>
              <a:ext cx="13234459" cy="8813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gn="l" defTabSz="457200">
                <a:defRPr sz="3300" b="1" spc="66">
                  <a:solidFill>
                    <a:srgbClr val="444444"/>
                  </a:solidFill>
                  <a:latin typeface="Helvetica"/>
                  <a:ea typeface="Helvetica"/>
                  <a:cs typeface="Helvetica"/>
                  <a:sym typeface="Helvetica"/>
                </a:defRPr>
              </a:pPr>
              <a:r>
                <a:rPr dirty="0"/>
                <a:t>Aims:</a:t>
              </a:r>
            </a:p>
            <a:p>
              <a:pPr algn="l" defTabSz="457200">
                <a:defRPr sz="3200" spc="64">
                  <a:solidFill>
                    <a:srgbClr val="444444"/>
                  </a:solidFill>
                  <a:latin typeface="Helvetica"/>
                  <a:ea typeface="Helvetica"/>
                  <a:cs typeface="Helvetica"/>
                  <a:sym typeface="Helvetica"/>
                </a:defRPr>
              </a:pPr>
              <a:endParaRPr dirty="0"/>
            </a:p>
            <a:p>
              <a:pPr algn="l" defTabSz="457200">
                <a:defRPr sz="3200" i="1">
                  <a:solidFill>
                    <a:srgbClr val="333333"/>
                  </a:solidFill>
                  <a:latin typeface="Helvetica"/>
                  <a:ea typeface="Helvetica"/>
                  <a:cs typeface="Helvetica"/>
                  <a:sym typeface="Helvetica"/>
                </a:defRPr>
              </a:pPr>
              <a:r>
                <a:rPr dirty="0"/>
                <a:t>To enable learners to contribute to, and implement, good safeguarding practice within church and community contexts. </a:t>
              </a:r>
            </a:p>
            <a:p>
              <a:pPr algn="l" defTabSz="457200">
                <a:defRPr sz="3200">
                  <a:solidFill>
                    <a:srgbClr val="333333"/>
                  </a:solidFill>
                  <a:latin typeface="Helvetica"/>
                  <a:ea typeface="Helvetica"/>
                  <a:cs typeface="Helvetica"/>
                  <a:sym typeface="Helvetica"/>
                </a:defRPr>
              </a:pPr>
              <a:endParaRPr dirty="0"/>
            </a:p>
            <a:p>
              <a:pPr algn="l" defTabSz="457200">
                <a:defRPr sz="3200">
                  <a:solidFill>
                    <a:srgbClr val="333333"/>
                  </a:solidFill>
                  <a:latin typeface="Helvetica"/>
                  <a:ea typeface="Helvetica"/>
                  <a:cs typeface="Helvetica"/>
                  <a:sym typeface="Helvetica"/>
                </a:defRPr>
              </a:pPr>
              <a:r>
                <a:rPr dirty="0"/>
                <a:t>By the end of this course, you will be able to:</a:t>
              </a:r>
            </a:p>
            <a:p>
              <a:pPr algn="l" defTabSz="457200">
                <a:defRPr sz="3200">
                  <a:solidFill>
                    <a:srgbClr val="333333"/>
                  </a:solidFill>
                  <a:latin typeface="Helvetica"/>
                  <a:ea typeface="Helvetica"/>
                  <a:cs typeface="Helvetica"/>
                  <a:sym typeface="Helvetica"/>
                </a:defRPr>
              </a:pPr>
              <a:endParaRPr dirty="0"/>
            </a:p>
            <a:p>
              <a:pPr marL="406400" indent="-406400" algn="l" defTabSz="457200">
                <a:buSzPct val="123000"/>
                <a:buChar char="•"/>
                <a:defRPr sz="3200">
                  <a:solidFill>
                    <a:srgbClr val="333333"/>
                  </a:solidFill>
                  <a:latin typeface="Helvetica"/>
                  <a:ea typeface="Helvetica"/>
                  <a:cs typeface="Helvetica"/>
                  <a:sym typeface="Helvetica"/>
                </a:defRPr>
              </a:pPr>
              <a:r>
                <a:rPr dirty="0"/>
                <a:t>Explore safeguarding within Christian communities with particular attention to the voice of victims and survivors.</a:t>
              </a:r>
            </a:p>
            <a:p>
              <a:pPr marL="406400" indent="-406400" algn="l" defTabSz="457200">
                <a:buSzPct val="123000"/>
                <a:buChar char="•"/>
                <a:defRPr sz="3200">
                  <a:solidFill>
                    <a:srgbClr val="333333"/>
                  </a:solidFill>
                  <a:latin typeface="Helvetica"/>
                  <a:ea typeface="Helvetica"/>
                  <a:cs typeface="Helvetica"/>
                  <a:sym typeface="Helvetica"/>
                </a:defRPr>
              </a:pPr>
              <a:r>
                <a:rPr dirty="0"/>
                <a:t>Recognise issues of power and vulnerability arising from the age or circumstances of those affected, and how these issues inform appropriate action.</a:t>
              </a:r>
            </a:p>
            <a:p>
              <a:pPr marL="406400" indent="-406400" algn="l" defTabSz="457200">
                <a:buSzPct val="123000"/>
                <a:buChar char="•"/>
                <a:defRPr sz="3200">
                  <a:solidFill>
                    <a:srgbClr val="333333"/>
                  </a:solidFill>
                  <a:latin typeface="Helvetica"/>
                  <a:ea typeface="Helvetica"/>
                  <a:cs typeface="Helvetica"/>
                  <a:sym typeface="Helvetica"/>
                </a:defRPr>
              </a:pPr>
              <a:r>
                <a:rPr dirty="0"/>
                <a:t>Apply some principles for safer ministry to a variety of case study scenarios.</a:t>
              </a:r>
            </a:p>
            <a:p>
              <a:pPr marL="406400" indent="-406400" algn="l" defTabSz="457200">
                <a:buSzPct val="123000"/>
                <a:buChar char="•"/>
                <a:defRPr sz="3200">
                  <a:solidFill>
                    <a:srgbClr val="333333"/>
                  </a:solidFill>
                  <a:latin typeface="Helvetica"/>
                  <a:ea typeface="Helvetica"/>
                  <a:cs typeface="Helvetica"/>
                  <a:sym typeface="Helvetica"/>
                </a:defRPr>
              </a:pPr>
              <a:r>
                <a:rPr dirty="0"/>
                <a:t>Identify wider support, accountability and governance arrangements relevant for safeguarding in their context.</a:t>
              </a:r>
            </a:p>
            <a:p>
              <a:pPr algn="l" defTabSz="457200">
                <a:defRPr sz="3200">
                  <a:solidFill>
                    <a:srgbClr val="333333"/>
                  </a:solidFill>
                  <a:latin typeface="Helvetica"/>
                  <a:ea typeface="Helvetica"/>
                  <a:cs typeface="Helvetica"/>
                  <a:sym typeface="Helvetica"/>
                </a:defRPr>
              </a:pPr>
              <a:endParaRPr dirty="0"/>
            </a:p>
          </p:txBody>
        </p:sp>
      </p:grpSp>
      <p:sp>
        <p:nvSpPr>
          <p:cNvPr id="155"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156" name="Safeguarding Foundations"/>
          <p:cNvSpPr txBox="1"/>
          <p:nvPr/>
        </p:nvSpPr>
        <p:spPr>
          <a:xfrm>
            <a:off x="149553" y="63019"/>
            <a:ext cx="4303269" cy="523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825500">
              <a:defRPr sz="2800">
                <a:solidFill>
                  <a:srgbClr val="000000"/>
                </a:solidFill>
              </a:defRPr>
            </a:lvl1pPr>
          </a:lstStyle>
          <a:p>
            <a:r>
              <a:t>Safeguarding Foundations</a:t>
            </a:r>
          </a:p>
        </p:txBody>
      </p:sp>
      <p:sp>
        <p:nvSpPr>
          <p:cNvPr id="157" name="Aims and Outcomes"/>
          <p:cNvSpPr txBox="1"/>
          <p:nvPr/>
        </p:nvSpPr>
        <p:spPr>
          <a:xfrm>
            <a:off x="149198" y="482006"/>
            <a:ext cx="4156521" cy="597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t>Aims and Outcomes</a:t>
            </a:r>
          </a:p>
        </p:txBody>
      </p:sp>
      <p:pic>
        <p:nvPicPr>
          <p:cNvPr id="158" name="logo.jpg" descr="logo.jpg"/>
          <p:cNvPicPr>
            <a:picLocks noChangeAspect="1"/>
          </p:cNvPicPr>
          <p:nvPr/>
        </p:nvPicPr>
        <p:blipFill>
          <a:blip r:embed="rId3"/>
          <a:stretch>
            <a:fillRect/>
          </a:stretch>
        </p:blipFill>
        <p:spPr>
          <a:xfrm>
            <a:off x="20586620" y="-91424"/>
            <a:ext cx="3796966" cy="1456822"/>
          </a:xfrm>
          <a:prstGeom prst="rect">
            <a:avLst/>
          </a:prstGeom>
          <a:ln w="12700">
            <a:miter lim="400000"/>
          </a:ln>
        </p:spPr>
      </p:pic>
      <p:sp>
        <p:nvSpPr>
          <p:cNvPr id="159" name="Rectangle"/>
          <p:cNvSpPr/>
          <p:nvPr/>
        </p:nvSpPr>
        <p:spPr>
          <a:xfrm>
            <a:off x="413" y="13450808"/>
            <a:ext cx="24383174" cy="390022"/>
          </a:xfrm>
          <a:prstGeom prst="rect">
            <a:avLst/>
          </a:prstGeom>
          <a:solidFill>
            <a:srgbClr val="929292"/>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160" name="Rounded Rectangle"/>
          <p:cNvSpPr/>
          <p:nvPr/>
        </p:nvSpPr>
        <p:spPr>
          <a:xfrm>
            <a:off x="-127000" y="13448673"/>
            <a:ext cx="480517" cy="445090"/>
          </a:xfrm>
          <a:prstGeom prst="roundRect">
            <a:avLst>
              <a:gd name="adj" fmla="val 42800"/>
            </a:avLst>
          </a:prstGeom>
          <a:solidFill>
            <a:srgbClr val="6E9C37"/>
          </a:solidFill>
          <a:ln w="12700">
            <a:miter lim="400000"/>
          </a:ln>
        </p:spPr>
        <p:txBody>
          <a:bodyPr lIns="50800" tIns="50800" rIns="50800" bIns="50800" anchor="ctr"/>
          <a:lstStyle/>
          <a:p>
            <a:pPr defTabSz="825500">
              <a:defRPr sz="3200">
                <a:solidFill>
                  <a:srgbClr val="6D9B36"/>
                </a:solidFill>
                <a:latin typeface="Helvetica Neue Medium"/>
                <a:ea typeface="Helvetica Neue Medium"/>
                <a:cs typeface="Helvetica Neue Medium"/>
                <a:sym typeface="Helvetica Neue Medium"/>
              </a:defRPr>
            </a:pPr>
            <a:endParaRPr/>
          </a:p>
        </p:txBody>
      </p:sp>
      <p:sp>
        <p:nvSpPr>
          <p:cNvPr id="161" name="Introduction"/>
          <p:cNvSpPr txBox="1"/>
          <p:nvPr/>
        </p:nvSpPr>
        <p:spPr>
          <a:xfrm>
            <a:off x="104698" y="13425090"/>
            <a:ext cx="1221868" cy="324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1500" b="1">
                <a:solidFill>
                  <a:srgbClr val="DBDBDB"/>
                </a:solidFill>
              </a:defRPr>
            </a:lvl1pPr>
          </a:lstStyle>
          <a:p>
            <a:r>
              <a:t>Introduction</a:t>
            </a:r>
          </a:p>
        </p:txBody>
      </p:sp>
      <p:sp>
        <p:nvSpPr>
          <p:cNvPr id="2" name="TextBox 1">
            <a:extLst>
              <a:ext uri="{FF2B5EF4-FFF2-40B4-BE49-F238E27FC236}">
                <a16:creationId xmlns:a16="http://schemas.microsoft.com/office/drawing/2014/main" xmlns="" id="{5E79BB51-D04D-BF48-B2DD-49C22CE5E55D}"/>
              </a:ext>
            </a:extLst>
          </p:cNvPr>
          <p:cNvSpPr txBox="1"/>
          <p:nvPr/>
        </p:nvSpPr>
        <p:spPr>
          <a:xfrm flipH="1">
            <a:off x="14634686" y="482006"/>
            <a:ext cx="3796964"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mn-lt"/>
                <a:ea typeface="+mn-ea"/>
                <a:cs typeface="+mn-cs"/>
                <a:sym typeface="Helvetica Neue"/>
              </a:rPr>
              <a:t>Edition 02. AUGUST 2021</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154"/>
                                        </p:tgtEl>
                                        <p:attrNameLst>
                                          <p:attrName>style.visibility</p:attrName>
                                        </p:attrNameLst>
                                      </p:cBhvr>
                                      <p:to>
                                        <p:strVal val="visible"/>
                                      </p:to>
                                    </p:set>
                                    <p:anim calcmode="lin" valueType="num">
                                      <p:cBhvr>
                                        <p:cTn id="7" dur="700" fill="hold"/>
                                        <p:tgtEl>
                                          <p:spTgt spid="154"/>
                                        </p:tgtEl>
                                        <p:attrNameLst>
                                          <p:attrName>ppt_x</p:attrName>
                                        </p:attrNameLst>
                                      </p:cBhvr>
                                      <p:tavLst>
                                        <p:tav tm="0">
                                          <p:val>
                                            <p:strVal val="0-#ppt_w/2"/>
                                          </p:val>
                                        </p:tav>
                                        <p:tav tm="100000">
                                          <p:val>
                                            <p:strVal val="#ppt_x"/>
                                          </p:val>
                                        </p:tav>
                                      </p:tavLst>
                                    </p:anim>
                                    <p:anim calcmode="lin" valueType="num">
                                      <p:cBhvr>
                                        <p:cTn id="8" dur="700" fill="hold"/>
                                        <p:tgtEl>
                                          <p:spTgt spid="1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1"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 name="liftcoffeecarefully.jpg" descr="liftcoffeecarefully.jpg"/>
          <p:cNvPicPr>
            <a:picLocks noChangeAspect="1"/>
          </p:cNvPicPr>
          <p:nvPr/>
        </p:nvPicPr>
        <p:blipFill>
          <a:blip r:embed="rId2"/>
          <a:stretch>
            <a:fillRect/>
          </a:stretch>
        </p:blipFill>
        <p:spPr>
          <a:xfrm>
            <a:off x="-72589" y="-132622"/>
            <a:ext cx="24845962" cy="16563974"/>
          </a:xfrm>
          <a:prstGeom prst="rect">
            <a:avLst/>
          </a:prstGeom>
          <a:ln w="12700">
            <a:miter lim="400000"/>
          </a:ln>
        </p:spPr>
      </p:pic>
      <p:sp>
        <p:nvSpPr>
          <p:cNvPr id="316" name="Rectangle"/>
          <p:cNvSpPr/>
          <p:nvPr/>
        </p:nvSpPr>
        <p:spPr>
          <a:xfrm>
            <a:off x="413" y="13450806"/>
            <a:ext cx="24383174" cy="390023"/>
          </a:xfrm>
          <a:prstGeom prst="rect">
            <a:avLst/>
          </a:prstGeom>
          <a:solidFill>
            <a:srgbClr val="929292"/>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317" name="Rounded Rectangle"/>
          <p:cNvSpPr/>
          <p:nvPr/>
        </p:nvSpPr>
        <p:spPr>
          <a:xfrm>
            <a:off x="-127000" y="13448673"/>
            <a:ext cx="4834236" cy="445090"/>
          </a:xfrm>
          <a:prstGeom prst="roundRect">
            <a:avLst>
              <a:gd name="adj" fmla="val 42800"/>
            </a:avLst>
          </a:prstGeom>
          <a:solidFill>
            <a:srgbClr val="6E9C37"/>
          </a:solidFill>
          <a:ln w="12700">
            <a:miter lim="400000"/>
          </a:ln>
        </p:spPr>
        <p:txBody>
          <a:bodyPr lIns="50800" tIns="50800" rIns="50800" bIns="50800" anchor="ctr"/>
          <a:lstStyle/>
          <a:p>
            <a:pPr defTabSz="825500">
              <a:defRPr sz="3200">
                <a:solidFill>
                  <a:srgbClr val="6D9B36"/>
                </a:solidFill>
                <a:latin typeface="Helvetica Neue Medium"/>
                <a:ea typeface="Helvetica Neue Medium"/>
                <a:cs typeface="Helvetica Neue Medium"/>
                <a:sym typeface="Helvetica Neue Medium"/>
              </a:defRPr>
            </a:pPr>
            <a:endParaRPr/>
          </a:p>
        </p:txBody>
      </p:sp>
      <p:sp>
        <p:nvSpPr>
          <p:cNvPr id="318" name="Part 1 - Learning from experience"/>
          <p:cNvSpPr txBox="1"/>
          <p:nvPr/>
        </p:nvSpPr>
        <p:spPr>
          <a:xfrm>
            <a:off x="67251" y="13413446"/>
            <a:ext cx="2962124" cy="3123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1400" b="1">
                <a:solidFill>
                  <a:srgbClr val="FFFFFF"/>
                </a:solidFill>
              </a:defRPr>
            </a:lvl1pPr>
          </a:lstStyle>
          <a:p>
            <a:r>
              <a:t>Part 1 - Learning from experience</a:t>
            </a:r>
          </a:p>
        </p:txBody>
      </p:sp>
      <p:sp>
        <p:nvSpPr>
          <p:cNvPr id="319"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320" name="Safeguarding Foundations"/>
          <p:cNvSpPr txBox="1"/>
          <p:nvPr/>
        </p:nvSpPr>
        <p:spPr>
          <a:xfrm>
            <a:off x="149553" y="63019"/>
            <a:ext cx="4303269" cy="523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825500">
              <a:defRPr sz="2800">
                <a:solidFill>
                  <a:srgbClr val="000000"/>
                </a:solidFill>
              </a:defRPr>
            </a:lvl1pPr>
          </a:lstStyle>
          <a:p>
            <a:r>
              <a:t>Safeguarding Foundations</a:t>
            </a:r>
          </a:p>
        </p:txBody>
      </p:sp>
      <p:sp>
        <p:nvSpPr>
          <p:cNvPr id="321" name="Principles for safer working"/>
          <p:cNvSpPr txBox="1"/>
          <p:nvPr/>
        </p:nvSpPr>
        <p:spPr>
          <a:xfrm>
            <a:off x="149198" y="482006"/>
            <a:ext cx="5622532" cy="597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t>Principles for safer working</a:t>
            </a:r>
          </a:p>
        </p:txBody>
      </p:sp>
      <p:pic>
        <p:nvPicPr>
          <p:cNvPr id="322"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grpSp>
        <p:nvGrpSpPr>
          <p:cNvPr id="328" name="Group"/>
          <p:cNvGrpSpPr/>
          <p:nvPr/>
        </p:nvGrpSpPr>
        <p:grpSpPr>
          <a:xfrm>
            <a:off x="1750463" y="4502877"/>
            <a:ext cx="21531034" cy="5524502"/>
            <a:chOff x="0" y="0"/>
            <a:chExt cx="21531033" cy="5524500"/>
          </a:xfrm>
        </p:grpSpPr>
        <p:sp>
          <p:nvSpPr>
            <p:cNvPr id="323" name="Being attentive, aware and listening to the voice of the vulnerable.…"/>
            <p:cNvSpPr txBox="1"/>
            <p:nvPr/>
          </p:nvSpPr>
          <p:spPr>
            <a:xfrm>
              <a:off x="824427" y="0"/>
              <a:ext cx="20706607" cy="5524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lgn="l" defTabSz="457200">
                <a:lnSpc>
                  <a:spcPct val="200000"/>
                </a:lnSpc>
                <a:defRPr sz="5100">
                  <a:solidFill>
                    <a:srgbClr val="FFFFFF"/>
                  </a:solidFill>
                  <a:effectLst>
                    <a:outerShdw blurRad="12700" dist="35921" dir="2700000" rotWithShape="0">
                      <a:srgbClr val="000000"/>
                    </a:outerShdw>
                  </a:effectLst>
                  <a:latin typeface="Helvetica"/>
                  <a:ea typeface="Helvetica"/>
                  <a:cs typeface="Helvetica"/>
                  <a:sym typeface="Helvetica"/>
                </a:defRPr>
              </a:pPr>
              <a:r>
                <a:t>Being attentive, aware and listening to the voice of the vulnerable.</a:t>
              </a:r>
            </a:p>
            <a:p>
              <a:pPr algn="l" defTabSz="457200">
                <a:lnSpc>
                  <a:spcPct val="200000"/>
                </a:lnSpc>
                <a:defRPr sz="5100">
                  <a:solidFill>
                    <a:srgbClr val="FFFFFF"/>
                  </a:solidFill>
                  <a:effectLst>
                    <a:outerShdw blurRad="12700" dist="35921" dir="2700000" rotWithShape="0">
                      <a:srgbClr val="000000"/>
                    </a:outerShdw>
                  </a:effectLst>
                  <a:latin typeface="Helvetica"/>
                  <a:ea typeface="Helvetica"/>
                  <a:cs typeface="Helvetica"/>
                  <a:sym typeface="Helvetica"/>
                </a:defRPr>
              </a:pPr>
              <a:r>
                <a:t>Transparency and accountability in all areas and levels of church life.</a:t>
              </a:r>
            </a:p>
            <a:p>
              <a:pPr algn="l" defTabSz="457200">
                <a:lnSpc>
                  <a:spcPct val="200000"/>
                </a:lnSpc>
                <a:defRPr sz="5100">
                  <a:solidFill>
                    <a:srgbClr val="FFFFFF"/>
                  </a:solidFill>
                  <a:effectLst>
                    <a:outerShdw blurRad="12700" dist="35921" dir="2700000" rotWithShape="0">
                      <a:srgbClr val="000000"/>
                    </a:outerShdw>
                  </a:effectLst>
                  <a:latin typeface="Helvetica"/>
                  <a:ea typeface="Helvetica"/>
                  <a:cs typeface="Helvetica"/>
                  <a:sym typeface="Helvetica"/>
                </a:defRPr>
              </a:pPr>
              <a:r>
                <a:t>Taking responsibility for the role we each play in our community.</a:t>
              </a:r>
            </a:p>
            <a:p>
              <a:pPr algn="l" defTabSz="457200">
                <a:lnSpc>
                  <a:spcPct val="200000"/>
                </a:lnSpc>
                <a:defRPr sz="5100">
                  <a:solidFill>
                    <a:srgbClr val="FFFFFF"/>
                  </a:solidFill>
                  <a:effectLst>
                    <a:outerShdw blurRad="12700" dist="35921" dir="2700000" rotWithShape="0">
                      <a:srgbClr val="000000"/>
                    </a:outerShdw>
                  </a:effectLst>
                  <a:latin typeface="Helvetica"/>
                  <a:ea typeface="Helvetica"/>
                  <a:cs typeface="Helvetica"/>
                  <a:sym typeface="Helvetica"/>
                </a:defRPr>
              </a:pPr>
              <a:r>
                <a:t>Acting in practical ways that reduce risk of harm and promote wellbeing.</a:t>
              </a:r>
            </a:p>
          </p:txBody>
        </p:sp>
        <p:pic>
          <p:nvPicPr>
            <p:cNvPr id="324" name="compass-regular.png" descr="compass-regular.png"/>
            <p:cNvPicPr>
              <a:picLocks noChangeAspect="1"/>
            </p:cNvPicPr>
            <p:nvPr/>
          </p:nvPicPr>
          <p:blipFill>
            <a:blip r:embed="rId4"/>
            <a:stretch>
              <a:fillRect/>
            </a:stretch>
          </p:blipFill>
          <p:spPr>
            <a:xfrm>
              <a:off x="0" y="49860"/>
              <a:ext cx="798568" cy="824328"/>
            </a:xfrm>
            <a:prstGeom prst="rect">
              <a:avLst/>
            </a:prstGeom>
            <a:ln w="12700" cap="flat">
              <a:noFill/>
              <a:miter lim="400000"/>
            </a:ln>
            <a:effectLst/>
          </p:spPr>
        </p:pic>
        <p:pic>
          <p:nvPicPr>
            <p:cNvPr id="325" name="compass-regular.png" descr="compass-regular.png"/>
            <p:cNvPicPr>
              <a:picLocks noChangeAspect="1"/>
            </p:cNvPicPr>
            <p:nvPr/>
          </p:nvPicPr>
          <p:blipFill>
            <a:blip r:embed="rId4"/>
            <a:stretch>
              <a:fillRect/>
            </a:stretch>
          </p:blipFill>
          <p:spPr>
            <a:xfrm>
              <a:off x="0" y="1585435"/>
              <a:ext cx="798568" cy="824329"/>
            </a:xfrm>
            <a:prstGeom prst="rect">
              <a:avLst/>
            </a:prstGeom>
            <a:ln w="12700" cap="flat">
              <a:noFill/>
              <a:miter lim="400000"/>
            </a:ln>
            <a:effectLst/>
          </p:spPr>
        </p:pic>
        <p:pic>
          <p:nvPicPr>
            <p:cNvPr id="326" name="compass-regular.png" descr="compass-regular.png"/>
            <p:cNvPicPr>
              <a:picLocks noChangeAspect="1"/>
            </p:cNvPicPr>
            <p:nvPr/>
          </p:nvPicPr>
          <p:blipFill>
            <a:blip r:embed="rId4"/>
            <a:stretch>
              <a:fillRect/>
            </a:stretch>
          </p:blipFill>
          <p:spPr>
            <a:xfrm>
              <a:off x="0" y="3121010"/>
              <a:ext cx="798568" cy="824329"/>
            </a:xfrm>
            <a:prstGeom prst="rect">
              <a:avLst/>
            </a:prstGeom>
            <a:ln w="12700" cap="flat">
              <a:noFill/>
              <a:miter lim="400000"/>
            </a:ln>
            <a:effectLst/>
          </p:spPr>
        </p:pic>
        <p:pic>
          <p:nvPicPr>
            <p:cNvPr id="327" name="compass-regular.png" descr="compass-regular.png"/>
            <p:cNvPicPr>
              <a:picLocks noChangeAspect="1"/>
            </p:cNvPicPr>
            <p:nvPr/>
          </p:nvPicPr>
          <p:blipFill>
            <a:blip r:embed="rId4"/>
            <a:stretch>
              <a:fillRect/>
            </a:stretch>
          </p:blipFill>
          <p:spPr>
            <a:xfrm>
              <a:off x="0" y="4700172"/>
              <a:ext cx="798568" cy="824329"/>
            </a:xfrm>
            <a:prstGeom prst="rect">
              <a:avLst/>
            </a:prstGeom>
            <a:ln w="12700" cap="flat">
              <a:noFill/>
              <a:miter lim="400000"/>
            </a:ln>
            <a:effectLst/>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328"/>
                                        </p:tgtEl>
                                        <p:attrNameLst>
                                          <p:attrName>style.visibility</p:attrName>
                                        </p:attrNameLst>
                                      </p:cBhvr>
                                      <p:to>
                                        <p:strVal val="visible"/>
                                      </p:to>
                                    </p:set>
                                    <p:anim calcmode="lin" valueType="num">
                                      <p:cBhvr>
                                        <p:cTn id="7" dur="1000" fill="hold"/>
                                        <p:tgtEl>
                                          <p:spTgt spid="328"/>
                                        </p:tgtEl>
                                        <p:attrNameLst>
                                          <p:attrName>ppt_x</p:attrName>
                                        </p:attrNameLst>
                                      </p:cBhvr>
                                      <p:tavLst>
                                        <p:tav tm="0">
                                          <p:val>
                                            <p:strVal val="0-#ppt_w/2"/>
                                          </p:val>
                                        </p:tav>
                                        <p:tav tm="100000">
                                          <p:val>
                                            <p:strVal val="#ppt_x"/>
                                          </p:val>
                                        </p:tav>
                                      </p:tavLst>
                                    </p:anim>
                                    <p:anim calcmode="lin" valueType="num">
                                      <p:cBhvr>
                                        <p:cTn id="8" dur="1000" fill="hold"/>
                                        <p:tgtEl>
                                          <p:spTgt spid="3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 grpId="1"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Rectangle"/>
          <p:cNvSpPr/>
          <p:nvPr/>
        </p:nvSpPr>
        <p:spPr>
          <a:xfrm>
            <a:off x="413" y="13450806"/>
            <a:ext cx="24383174" cy="390023"/>
          </a:xfrm>
          <a:prstGeom prst="rect">
            <a:avLst/>
          </a:prstGeom>
          <a:solidFill>
            <a:srgbClr val="929292"/>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331" name="Rounded Rectangle"/>
          <p:cNvSpPr/>
          <p:nvPr/>
        </p:nvSpPr>
        <p:spPr>
          <a:xfrm>
            <a:off x="-127000" y="13448673"/>
            <a:ext cx="5338068" cy="445090"/>
          </a:xfrm>
          <a:prstGeom prst="roundRect">
            <a:avLst>
              <a:gd name="adj" fmla="val 42800"/>
            </a:avLst>
          </a:prstGeom>
          <a:solidFill>
            <a:srgbClr val="6E9C37"/>
          </a:solidFill>
          <a:ln w="12700">
            <a:miter lim="400000"/>
          </a:ln>
        </p:spPr>
        <p:txBody>
          <a:bodyPr lIns="50800" tIns="50800" rIns="50800" bIns="50800" anchor="ctr"/>
          <a:lstStyle/>
          <a:p>
            <a:pPr defTabSz="825500">
              <a:defRPr sz="3200">
                <a:solidFill>
                  <a:srgbClr val="6D9B36"/>
                </a:solidFill>
                <a:latin typeface="Helvetica Neue Medium"/>
                <a:ea typeface="Helvetica Neue Medium"/>
                <a:cs typeface="Helvetica Neue Medium"/>
                <a:sym typeface="Helvetica Neue Medium"/>
              </a:defRPr>
            </a:pPr>
            <a:endParaRPr/>
          </a:p>
        </p:txBody>
      </p:sp>
      <p:sp>
        <p:nvSpPr>
          <p:cNvPr id="332" name="Part 1 - Learning from experience"/>
          <p:cNvSpPr txBox="1"/>
          <p:nvPr/>
        </p:nvSpPr>
        <p:spPr>
          <a:xfrm>
            <a:off x="67251" y="13413446"/>
            <a:ext cx="2962124" cy="3123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1400" b="1">
                <a:solidFill>
                  <a:srgbClr val="FFFFFF"/>
                </a:solidFill>
              </a:defRPr>
            </a:lvl1pPr>
          </a:lstStyle>
          <a:p>
            <a:r>
              <a:t>Part 1 - Learning from experience</a:t>
            </a:r>
          </a:p>
        </p:txBody>
      </p:sp>
      <p:sp>
        <p:nvSpPr>
          <p:cNvPr id="333"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334" name="Safeguarding Foundations"/>
          <p:cNvSpPr txBox="1"/>
          <p:nvPr/>
        </p:nvSpPr>
        <p:spPr>
          <a:xfrm>
            <a:off x="149553" y="63019"/>
            <a:ext cx="4303269" cy="523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825500">
              <a:defRPr sz="2800">
                <a:solidFill>
                  <a:srgbClr val="000000"/>
                </a:solidFill>
              </a:defRPr>
            </a:lvl1pPr>
          </a:lstStyle>
          <a:p>
            <a:r>
              <a:t>Safeguarding Foundations</a:t>
            </a:r>
          </a:p>
        </p:txBody>
      </p:sp>
      <p:sp>
        <p:nvSpPr>
          <p:cNvPr id="335" name="Review your learning (1 of 3)"/>
          <p:cNvSpPr txBox="1"/>
          <p:nvPr/>
        </p:nvSpPr>
        <p:spPr>
          <a:xfrm>
            <a:off x="149198" y="482006"/>
            <a:ext cx="5763769" cy="597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t>Review your learning (1 of 3)</a:t>
            </a:r>
          </a:p>
        </p:txBody>
      </p:sp>
      <p:pic>
        <p:nvPicPr>
          <p:cNvPr id="336" name="logo.jpg" descr="logo.jpg"/>
          <p:cNvPicPr>
            <a:picLocks noChangeAspect="1"/>
          </p:cNvPicPr>
          <p:nvPr/>
        </p:nvPicPr>
        <p:blipFill>
          <a:blip r:embed="rId2"/>
          <a:stretch>
            <a:fillRect/>
          </a:stretch>
        </p:blipFill>
        <p:spPr>
          <a:xfrm>
            <a:off x="20330338" y="624478"/>
            <a:ext cx="3796966" cy="1456822"/>
          </a:xfrm>
          <a:prstGeom prst="rect">
            <a:avLst/>
          </a:prstGeom>
          <a:ln w="12700">
            <a:miter lim="400000"/>
          </a:ln>
        </p:spPr>
      </p:pic>
      <p:sp>
        <p:nvSpPr>
          <p:cNvPr id="337" name="The opening activity highlighted the the role that expectations play in interpreting safeguarding situations.…"/>
          <p:cNvSpPr txBox="1"/>
          <p:nvPr/>
        </p:nvSpPr>
        <p:spPr>
          <a:xfrm>
            <a:off x="715466" y="3412063"/>
            <a:ext cx="23234887" cy="6175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defTabSz="457200">
              <a:defRPr sz="3100" b="1">
                <a:solidFill>
                  <a:srgbClr val="333333"/>
                </a:solidFill>
                <a:latin typeface="Helvetica"/>
                <a:ea typeface="Helvetica"/>
                <a:cs typeface="Helvetica"/>
                <a:sym typeface="Helvetica"/>
              </a:defRPr>
            </a:pPr>
            <a:r>
              <a:rPr dirty="0"/>
              <a:t>The opening activity highlighted the role that expectations play in interpreting safeguarding situations. </a:t>
            </a:r>
          </a:p>
          <a:p>
            <a:pPr algn="l" defTabSz="457200">
              <a:defRPr sz="3100" b="1">
                <a:solidFill>
                  <a:srgbClr val="333333"/>
                </a:solidFill>
                <a:latin typeface="Helvetica"/>
                <a:ea typeface="Helvetica"/>
                <a:cs typeface="Helvetica"/>
                <a:sym typeface="Helvetica"/>
              </a:defRPr>
            </a:pPr>
            <a:r>
              <a:rPr dirty="0"/>
              <a:t>How did this impact the Peter Ball and Neil Todd case?</a:t>
            </a:r>
          </a:p>
          <a:p>
            <a:pPr algn="l" defTabSz="457200">
              <a:defRPr sz="3100">
                <a:solidFill>
                  <a:srgbClr val="FF0000"/>
                </a:solidFill>
                <a:latin typeface="Helvetica"/>
                <a:ea typeface="Helvetica"/>
                <a:cs typeface="Helvetica"/>
                <a:sym typeface="Helvetica"/>
              </a:defRPr>
            </a:pPr>
            <a:endParaRPr dirty="0"/>
          </a:p>
          <a:p>
            <a:pPr algn="l" defTabSz="457200">
              <a:defRPr sz="3100">
                <a:solidFill>
                  <a:srgbClr val="FF0000"/>
                </a:solidFill>
                <a:latin typeface="Helvetica"/>
                <a:ea typeface="Helvetica"/>
                <a:cs typeface="Helvetica"/>
                <a:sym typeface="Helvetica"/>
              </a:defRPr>
            </a:pPr>
            <a:r>
              <a:rPr dirty="0"/>
              <a:t>Choose </a:t>
            </a:r>
            <a:r>
              <a:rPr lang="en-GB" b="1" dirty="0"/>
              <a:t>TWO</a:t>
            </a:r>
            <a:r>
              <a:rPr dirty="0"/>
              <a:t> from the following:</a:t>
            </a:r>
            <a:endParaRPr dirty="0">
              <a:solidFill>
                <a:srgbClr val="333333"/>
              </a:solidFill>
            </a:endParaRPr>
          </a:p>
          <a:p>
            <a:pPr algn="l" defTabSz="457200">
              <a:defRPr sz="3100">
                <a:solidFill>
                  <a:srgbClr val="333333"/>
                </a:solidFill>
                <a:latin typeface="Helvetica"/>
                <a:ea typeface="Helvetica"/>
                <a:cs typeface="Helvetica"/>
                <a:sym typeface="Helvetica"/>
              </a:defRPr>
            </a:pPr>
            <a:endParaRPr dirty="0">
              <a:solidFill>
                <a:srgbClr val="333333"/>
              </a:solidFill>
            </a:endParaRPr>
          </a:p>
          <a:p>
            <a:pPr algn="l" defTabSz="457200">
              <a:lnSpc>
                <a:spcPct val="200000"/>
              </a:lnSpc>
              <a:defRPr sz="3100">
                <a:solidFill>
                  <a:srgbClr val="333333"/>
                </a:solidFill>
                <a:latin typeface="Helvetica"/>
                <a:ea typeface="Helvetica"/>
                <a:cs typeface="Helvetica"/>
                <a:sym typeface="Helvetica"/>
              </a:defRPr>
            </a:pPr>
            <a:endParaRPr dirty="0">
              <a:solidFill>
                <a:srgbClr val="333333"/>
              </a:solidFill>
            </a:endParaRPr>
          </a:p>
          <a:p>
            <a:pPr marL="574145" indent="-574145" algn="l" defTabSz="457200">
              <a:lnSpc>
                <a:spcPct val="200000"/>
              </a:lnSpc>
              <a:buSzPct val="100000"/>
              <a:buAutoNum type="alphaUcPeriod"/>
              <a:defRPr sz="3100">
                <a:solidFill>
                  <a:srgbClr val="333333"/>
                </a:solidFill>
                <a:latin typeface="Helvetica"/>
                <a:ea typeface="Helvetica"/>
                <a:cs typeface="Helvetica"/>
                <a:sym typeface="Helvetica"/>
              </a:defRPr>
            </a:pPr>
            <a:r>
              <a:rPr dirty="0"/>
              <a:t>People expect church leaders to be absolutely good and trustworthy, so struggled to believe that Peter Ball could act in this way.</a:t>
            </a:r>
          </a:p>
          <a:p>
            <a:pPr marL="574145" indent="-574145" algn="l" defTabSz="457200">
              <a:lnSpc>
                <a:spcPct val="200000"/>
              </a:lnSpc>
              <a:buSzPct val="100000"/>
              <a:buAutoNum type="alphaUcPeriod"/>
              <a:defRPr sz="3100">
                <a:solidFill>
                  <a:srgbClr val="333333"/>
                </a:solidFill>
                <a:latin typeface="Helvetica"/>
                <a:ea typeface="Helvetica"/>
                <a:cs typeface="Helvetica"/>
                <a:sym typeface="Helvetica"/>
              </a:defRPr>
            </a:pPr>
            <a:r>
              <a:rPr dirty="0"/>
              <a:t>The allegations that were made conflicted too much with the picture of himself that Peter Ball presented in public.</a:t>
            </a:r>
          </a:p>
          <a:p>
            <a:pPr marL="574145" indent="-574145" algn="l" defTabSz="457200">
              <a:lnSpc>
                <a:spcPct val="200000"/>
              </a:lnSpc>
              <a:buSzPct val="100000"/>
              <a:buAutoNum type="alphaUcPeriod"/>
              <a:defRPr sz="3100">
                <a:solidFill>
                  <a:srgbClr val="333333"/>
                </a:solidFill>
                <a:latin typeface="Helvetica"/>
                <a:ea typeface="Helvetica"/>
                <a:cs typeface="Helvetica"/>
                <a:sym typeface="Helvetica"/>
              </a:defRPr>
            </a:pPr>
            <a:r>
              <a:rPr dirty="0"/>
              <a:t>I don't think that peoples expectations affected their perception of the real situation in this case.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337"/>
                                        </p:tgtEl>
                                        <p:attrNameLst>
                                          <p:attrName>style.visibility</p:attrName>
                                        </p:attrNameLst>
                                      </p:cBhvr>
                                      <p:to>
                                        <p:strVal val="visible"/>
                                      </p:to>
                                    </p:set>
                                    <p:anim calcmode="lin" valueType="num">
                                      <p:cBhvr>
                                        <p:cTn id="7" dur="1000" fill="hold"/>
                                        <p:tgtEl>
                                          <p:spTgt spid="337"/>
                                        </p:tgtEl>
                                        <p:attrNameLst>
                                          <p:attrName>ppt_x</p:attrName>
                                        </p:attrNameLst>
                                      </p:cBhvr>
                                      <p:tavLst>
                                        <p:tav tm="0">
                                          <p:val>
                                            <p:strVal val="0-#ppt_w/2"/>
                                          </p:val>
                                        </p:tav>
                                        <p:tav tm="100000">
                                          <p:val>
                                            <p:strVal val="#ppt_x"/>
                                          </p:val>
                                        </p:tav>
                                      </p:tavLst>
                                    </p:anim>
                                    <p:anim calcmode="lin" valueType="num">
                                      <p:cBhvr>
                                        <p:cTn id="8" dur="1000" fill="hold"/>
                                        <p:tgtEl>
                                          <p:spTgt spid="3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 grpId="1"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Rectangle"/>
          <p:cNvSpPr/>
          <p:nvPr/>
        </p:nvSpPr>
        <p:spPr>
          <a:xfrm>
            <a:off x="413" y="13450806"/>
            <a:ext cx="24383174" cy="390023"/>
          </a:xfrm>
          <a:prstGeom prst="rect">
            <a:avLst/>
          </a:prstGeom>
          <a:solidFill>
            <a:srgbClr val="929292"/>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340" name="Rounded Rectangle"/>
          <p:cNvSpPr/>
          <p:nvPr/>
        </p:nvSpPr>
        <p:spPr>
          <a:xfrm>
            <a:off x="-127000" y="13448673"/>
            <a:ext cx="5823645" cy="445090"/>
          </a:xfrm>
          <a:prstGeom prst="roundRect">
            <a:avLst>
              <a:gd name="adj" fmla="val 42800"/>
            </a:avLst>
          </a:prstGeom>
          <a:solidFill>
            <a:srgbClr val="6E9C37"/>
          </a:solidFill>
          <a:ln w="12700">
            <a:miter lim="400000"/>
          </a:ln>
        </p:spPr>
        <p:txBody>
          <a:bodyPr lIns="50800" tIns="50800" rIns="50800" bIns="50800" anchor="ctr"/>
          <a:lstStyle/>
          <a:p>
            <a:pPr defTabSz="825500">
              <a:defRPr sz="3200">
                <a:solidFill>
                  <a:srgbClr val="6D9B36"/>
                </a:solidFill>
                <a:latin typeface="Helvetica Neue Medium"/>
                <a:ea typeface="Helvetica Neue Medium"/>
                <a:cs typeface="Helvetica Neue Medium"/>
                <a:sym typeface="Helvetica Neue Medium"/>
              </a:defRPr>
            </a:pPr>
            <a:endParaRPr/>
          </a:p>
        </p:txBody>
      </p:sp>
      <p:sp>
        <p:nvSpPr>
          <p:cNvPr id="341" name="Part 1 - Learning from experience"/>
          <p:cNvSpPr txBox="1"/>
          <p:nvPr/>
        </p:nvSpPr>
        <p:spPr>
          <a:xfrm>
            <a:off x="44246" y="13419981"/>
            <a:ext cx="3165540" cy="3246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1500" b="1">
                <a:solidFill>
                  <a:srgbClr val="FFFFFF"/>
                </a:solidFill>
              </a:defRPr>
            </a:lvl1pPr>
          </a:lstStyle>
          <a:p>
            <a:r>
              <a:t>Part 1 - Learning from experience</a:t>
            </a:r>
          </a:p>
        </p:txBody>
      </p:sp>
      <p:sp>
        <p:nvSpPr>
          <p:cNvPr id="342"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343" name="Safeguarding Foundations"/>
          <p:cNvSpPr txBox="1"/>
          <p:nvPr/>
        </p:nvSpPr>
        <p:spPr>
          <a:xfrm>
            <a:off x="149553" y="63019"/>
            <a:ext cx="4303269" cy="523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825500">
              <a:defRPr sz="2800">
                <a:solidFill>
                  <a:srgbClr val="000000"/>
                </a:solidFill>
              </a:defRPr>
            </a:lvl1pPr>
          </a:lstStyle>
          <a:p>
            <a:r>
              <a:t>Safeguarding Foundations</a:t>
            </a:r>
          </a:p>
        </p:txBody>
      </p:sp>
      <p:sp>
        <p:nvSpPr>
          <p:cNvPr id="344" name="In this course so far we have noted 5 cultural factors in the church that enabled abuse to occur - and to continue.…"/>
          <p:cNvSpPr txBox="1"/>
          <p:nvPr/>
        </p:nvSpPr>
        <p:spPr>
          <a:xfrm>
            <a:off x="1475029" y="2830258"/>
            <a:ext cx="21433943" cy="80554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a:lnSpc>
                <a:spcPct val="90000"/>
              </a:lnSpc>
              <a:spcBef>
                <a:spcPts val="4500"/>
              </a:spcBef>
              <a:defRPr sz="3100" b="1">
                <a:solidFill>
                  <a:srgbClr val="000000"/>
                </a:solidFill>
              </a:defRPr>
            </a:pPr>
            <a:r>
              <a:rPr dirty="0"/>
              <a:t>In this course so far we have noted 5 cultural factors in the church that enabled abuse to occur - and to continue. </a:t>
            </a:r>
          </a:p>
          <a:p>
            <a:pPr algn="l" defTabSz="457200">
              <a:defRPr sz="3100">
                <a:solidFill>
                  <a:srgbClr val="000000"/>
                </a:solidFill>
                <a:latin typeface="Helvetica"/>
                <a:ea typeface="Helvetica"/>
                <a:cs typeface="Helvetica"/>
                <a:sym typeface="Helvetica"/>
              </a:defRPr>
            </a:pPr>
            <a:endParaRPr dirty="0"/>
          </a:p>
          <a:p>
            <a:pPr algn="l" defTabSz="457200">
              <a:defRPr sz="3100" b="1">
                <a:solidFill>
                  <a:srgbClr val="000000"/>
                </a:solidFill>
                <a:latin typeface="Helvetica"/>
                <a:ea typeface="Helvetica"/>
                <a:cs typeface="Helvetica"/>
                <a:sym typeface="Helvetica"/>
              </a:defRPr>
            </a:pPr>
            <a:r>
              <a:rPr dirty="0"/>
              <a:t>4 of these were:</a:t>
            </a:r>
          </a:p>
          <a:p>
            <a:pPr algn="l" defTabSz="457200">
              <a:defRPr sz="3100" b="1">
                <a:solidFill>
                  <a:srgbClr val="000000"/>
                </a:solidFill>
                <a:latin typeface="Helvetica"/>
                <a:ea typeface="Helvetica"/>
                <a:cs typeface="Helvetica"/>
                <a:sym typeface="Helvetica"/>
              </a:defRPr>
            </a:pPr>
            <a:endParaRPr dirty="0"/>
          </a:p>
          <a:p>
            <a:pPr algn="l" defTabSz="457200">
              <a:defRPr sz="3100">
                <a:solidFill>
                  <a:srgbClr val="000000"/>
                </a:solidFill>
                <a:latin typeface="Helvetica"/>
                <a:ea typeface="Helvetica"/>
                <a:cs typeface="Helvetica"/>
                <a:sym typeface="Helvetica"/>
              </a:defRPr>
            </a:pPr>
            <a:r>
              <a:rPr dirty="0"/>
              <a:t>1) Unquestioned power and authority</a:t>
            </a:r>
          </a:p>
          <a:p>
            <a:pPr algn="l" defTabSz="457200">
              <a:defRPr sz="3100">
                <a:solidFill>
                  <a:srgbClr val="000000"/>
                </a:solidFill>
                <a:latin typeface="Helvetica"/>
                <a:ea typeface="Helvetica"/>
                <a:cs typeface="Helvetica"/>
                <a:sym typeface="Helvetica"/>
              </a:defRPr>
            </a:pPr>
            <a:r>
              <a:rPr dirty="0"/>
              <a:t>2) Justifying abuse on the basis of scripture and theology</a:t>
            </a:r>
          </a:p>
          <a:p>
            <a:pPr algn="l" defTabSz="457200">
              <a:defRPr sz="3100">
                <a:solidFill>
                  <a:srgbClr val="000000"/>
                </a:solidFill>
                <a:latin typeface="Helvetica"/>
                <a:ea typeface="Helvetica"/>
                <a:cs typeface="Helvetica"/>
                <a:sym typeface="Helvetica"/>
              </a:defRPr>
            </a:pPr>
            <a:r>
              <a:rPr dirty="0"/>
              <a:t>3) </a:t>
            </a:r>
            <a:r>
              <a:rPr dirty="0" err="1"/>
              <a:t>Trivialisation</a:t>
            </a:r>
            <a:r>
              <a:rPr dirty="0"/>
              <a:t> of allegations</a:t>
            </a:r>
          </a:p>
          <a:p>
            <a:pPr algn="l" defTabSz="457200">
              <a:defRPr sz="3100">
                <a:solidFill>
                  <a:srgbClr val="000000"/>
                </a:solidFill>
                <a:latin typeface="Helvetica"/>
                <a:ea typeface="Helvetica"/>
                <a:cs typeface="Helvetica"/>
                <a:sym typeface="Helvetica"/>
              </a:defRPr>
            </a:pPr>
            <a:r>
              <a:rPr dirty="0"/>
              <a:t>4) Tribalism</a:t>
            </a:r>
          </a:p>
          <a:p>
            <a:pPr algn="l" defTabSz="457200">
              <a:defRPr sz="3100">
                <a:solidFill>
                  <a:srgbClr val="000000"/>
                </a:solidFill>
                <a:latin typeface="Helvetica"/>
                <a:ea typeface="Helvetica"/>
                <a:cs typeface="Helvetica"/>
                <a:sym typeface="Helvetica"/>
              </a:defRPr>
            </a:pPr>
            <a:endParaRPr dirty="0"/>
          </a:p>
          <a:p>
            <a:pPr algn="l" defTabSz="457200">
              <a:defRPr sz="3100">
                <a:solidFill>
                  <a:srgbClr val="000000"/>
                </a:solidFill>
                <a:latin typeface="Helvetica"/>
                <a:ea typeface="Helvetica"/>
                <a:cs typeface="Helvetica"/>
                <a:sym typeface="Helvetica"/>
              </a:defRPr>
            </a:pPr>
            <a:r>
              <a:rPr dirty="0"/>
              <a:t>What was the 5th ?</a:t>
            </a:r>
          </a:p>
          <a:p>
            <a:pPr algn="l" defTabSz="457200">
              <a:defRPr sz="3100">
                <a:solidFill>
                  <a:srgbClr val="000000"/>
                </a:solidFill>
                <a:latin typeface="Helvetica"/>
                <a:ea typeface="Helvetica"/>
                <a:cs typeface="Helvetica"/>
                <a:sym typeface="Helvetica"/>
              </a:defRPr>
            </a:pPr>
            <a:endParaRPr dirty="0"/>
          </a:p>
          <a:p>
            <a:pPr algn="l" defTabSz="457200">
              <a:defRPr sz="3100">
                <a:solidFill>
                  <a:srgbClr val="000000"/>
                </a:solidFill>
                <a:latin typeface="Helvetica"/>
                <a:ea typeface="Helvetica"/>
                <a:cs typeface="Helvetica"/>
                <a:sym typeface="Helvetica"/>
              </a:defRPr>
            </a:pPr>
            <a:endParaRPr dirty="0"/>
          </a:p>
          <a:p>
            <a:pPr marL="463020" indent="-463020" algn="l" defTabSz="457200">
              <a:lnSpc>
                <a:spcPct val="200000"/>
              </a:lnSpc>
              <a:buSzPct val="100000"/>
              <a:buAutoNum type="alphaUcPeriod"/>
              <a:defRPr sz="3100">
                <a:solidFill>
                  <a:srgbClr val="000000"/>
                </a:solidFill>
                <a:latin typeface="Helvetica"/>
                <a:ea typeface="Helvetica"/>
                <a:cs typeface="Helvetica"/>
                <a:sym typeface="Helvetica"/>
              </a:defRPr>
            </a:pPr>
            <a:r>
              <a:rPr dirty="0"/>
              <a:t>Lack of accountability and transparency</a:t>
            </a:r>
          </a:p>
          <a:p>
            <a:pPr marL="463020" indent="-463020" algn="l" defTabSz="457200">
              <a:lnSpc>
                <a:spcPct val="200000"/>
              </a:lnSpc>
              <a:buSzPct val="100000"/>
              <a:buAutoNum type="alphaUcPeriod"/>
              <a:defRPr sz="3100">
                <a:solidFill>
                  <a:srgbClr val="000000"/>
                </a:solidFill>
                <a:latin typeface="Helvetica"/>
                <a:ea typeface="Helvetica"/>
                <a:cs typeface="Helvetica"/>
                <a:sym typeface="Helvetica"/>
              </a:defRPr>
            </a:pPr>
            <a:r>
              <a:rPr dirty="0"/>
              <a:t>The teaching of St Francis of Assisi</a:t>
            </a:r>
          </a:p>
          <a:p>
            <a:pPr marL="463020" indent="-463020" algn="l" defTabSz="457200">
              <a:lnSpc>
                <a:spcPct val="200000"/>
              </a:lnSpc>
              <a:buSzPct val="100000"/>
              <a:buAutoNum type="alphaUcPeriod"/>
              <a:defRPr sz="3100">
                <a:solidFill>
                  <a:srgbClr val="000000"/>
                </a:solidFill>
                <a:latin typeface="Helvetica"/>
                <a:ea typeface="Helvetica"/>
                <a:cs typeface="Helvetica"/>
                <a:sym typeface="Helvetica"/>
              </a:defRPr>
            </a:pPr>
            <a:r>
              <a:rPr dirty="0"/>
              <a:t>Setting up religious communities</a:t>
            </a:r>
          </a:p>
        </p:txBody>
      </p:sp>
      <p:pic>
        <p:nvPicPr>
          <p:cNvPr id="345" name="logo.jpg" descr="logo.jpg"/>
          <p:cNvPicPr>
            <a:picLocks noChangeAspect="1"/>
          </p:cNvPicPr>
          <p:nvPr/>
        </p:nvPicPr>
        <p:blipFill>
          <a:blip r:embed="rId2"/>
          <a:stretch>
            <a:fillRect/>
          </a:stretch>
        </p:blipFill>
        <p:spPr>
          <a:xfrm>
            <a:off x="20330338" y="624478"/>
            <a:ext cx="3796966" cy="1456822"/>
          </a:xfrm>
          <a:prstGeom prst="rect">
            <a:avLst/>
          </a:prstGeom>
          <a:ln w="12700">
            <a:miter lim="400000"/>
          </a:ln>
        </p:spPr>
      </p:pic>
      <p:sp>
        <p:nvSpPr>
          <p:cNvPr id="346" name="Review your learning (2 of 3)"/>
          <p:cNvSpPr txBox="1"/>
          <p:nvPr/>
        </p:nvSpPr>
        <p:spPr>
          <a:xfrm>
            <a:off x="149198" y="482006"/>
            <a:ext cx="5763769" cy="597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t>Review your learning (2 of 3)</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344"/>
                                        </p:tgtEl>
                                        <p:attrNameLst>
                                          <p:attrName>style.visibility</p:attrName>
                                        </p:attrNameLst>
                                      </p:cBhvr>
                                      <p:to>
                                        <p:strVal val="visible"/>
                                      </p:to>
                                    </p:set>
                                    <p:anim calcmode="lin" valueType="num">
                                      <p:cBhvr>
                                        <p:cTn id="7" dur="1000" fill="hold"/>
                                        <p:tgtEl>
                                          <p:spTgt spid="344"/>
                                        </p:tgtEl>
                                        <p:attrNameLst>
                                          <p:attrName>ppt_x</p:attrName>
                                        </p:attrNameLst>
                                      </p:cBhvr>
                                      <p:tavLst>
                                        <p:tav tm="0">
                                          <p:val>
                                            <p:strVal val="0-#ppt_w/2"/>
                                          </p:val>
                                        </p:tav>
                                        <p:tav tm="100000">
                                          <p:val>
                                            <p:strVal val="#ppt_x"/>
                                          </p:val>
                                        </p:tav>
                                      </p:tavLst>
                                    </p:anim>
                                    <p:anim calcmode="lin" valueType="num">
                                      <p:cBhvr>
                                        <p:cTn id="8" dur="1000" fill="hold"/>
                                        <p:tgtEl>
                                          <p:spTgt spid="3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 grpId="1"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Rectangle"/>
          <p:cNvSpPr/>
          <p:nvPr/>
        </p:nvSpPr>
        <p:spPr>
          <a:xfrm>
            <a:off x="413" y="13450806"/>
            <a:ext cx="24383174" cy="390023"/>
          </a:xfrm>
          <a:prstGeom prst="rect">
            <a:avLst/>
          </a:prstGeom>
          <a:solidFill>
            <a:srgbClr val="929292"/>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349" name="Rounded Rectangle"/>
          <p:cNvSpPr/>
          <p:nvPr/>
        </p:nvSpPr>
        <p:spPr>
          <a:xfrm>
            <a:off x="-127000" y="13448673"/>
            <a:ext cx="6304261" cy="445090"/>
          </a:xfrm>
          <a:prstGeom prst="roundRect">
            <a:avLst>
              <a:gd name="adj" fmla="val 42800"/>
            </a:avLst>
          </a:prstGeom>
          <a:solidFill>
            <a:srgbClr val="6E9C37"/>
          </a:solidFill>
          <a:ln w="12700">
            <a:miter lim="400000"/>
          </a:ln>
        </p:spPr>
        <p:txBody>
          <a:bodyPr lIns="50800" tIns="50800" rIns="50800" bIns="50800" anchor="ctr"/>
          <a:lstStyle/>
          <a:p>
            <a:pPr defTabSz="825500">
              <a:defRPr sz="3200">
                <a:solidFill>
                  <a:srgbClr val="6D9B36"/>
                </a:solidFill>
                <a:latin typeface="Helvetica Neue Medium"/>
                <a:ea typeface="Helvetica Neue Medium"/>
                <a:cs typeface="Helvetica Neue Medium"/>
                <a:sym typeface="Helvetica Neue Medium"/>
              </a:defRPr>
            </a:pPr>
            <a:endParaRPr/>
          </a:p>
        </p:txBody>
      </p:sp>
      <p:sp>
        <p:nvSpPr>
          <p:cNvPr id="350" name="Part 1 - Learning from experience"/>
          <p:cNvSpPr txBox="1"/>
          <p:nvPr/>
        </p:nvSpPr>
        <p:spPr>
          <a:xfrm>
            <a:off x="44246" y="13419981"/>
            <a:ext cx="3165540" cy="3246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1500" b="1">
                <a:solidFill>
                  <a:srgbClr val="FFFFFF"/>
                </a:solidFill>
              </a:defRPr>
            </a:lvl1pPr>
          </a:lstStyle>
          <a:p>
            <a:r>
              <a:t>Part 1 - Learning from experience</a:t>
            </a:r>
          </a:p>
        </p:txBody>
      </p:sp>
      <p:sp>
        <p:nvSpPr>
          <p:cNvPr id="351"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352" name="Safeguarding Foundations"/>
          <p:cNvSpPr txBox="1"/>
          <p:nvPr/>
        </p:nvSpPr>
        <p:spPr>
          <a:xfrm>
            <a:off x="149553" y="63019"/>
            <a:ext cx="4303269" cy="523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825500">
              <a:defRPr sz="2800">
                <a:solidFill>
                  <a:srgbClr val="000000"/>
                </a:solidFill>
              </a:defRPr>
            </a:lvl1pPr>
          </a:lstStyle>
          <a:p>
            <a:r>
              <a:t>Safeguarding Foundations</a:t>
            </a:r>
          </a:p>
        </p:txBody>
      </p:sp>
      <p:sp>
        <p:nvSpPr>
          <p:cNvPr id="353" name="Review your learning (3 of 3)"/>
          <p:cNvSpPr txBox="1"/>
          <p:nvPr/>
        </p:nvSpPr>
        <p:spPr>
          <a:xfrm>
            <a:off x="149198" y="482006"/>
            <a:ext cx="5763769" cy="597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t>Review your learning (3 of 3)</a:t>
            </a:r>
          </a:p>
        </p:txBody>
      </p:sp>
      <p:pic>
        <p:nvPicPr>
          <p:cNvPr id="354" name="logo.jpg" descr="logo.jpg"/>
          <p:cNvPicPr>
            <a:picLocks noChangeAspect="1"/>
          </p:cNvPicPr>
          <p:nvPr/>
        </p:nvPicPr>
        <p:blipFill>
          <a:blip r:embed="rId2"/>
          <a:stretch>
            <a:fillRect/>
          </a:stretch>
        </p:blipFill>
        <p:spPr>
          <a:xfrm>
            <a:off x="20330338" y="624478"/>
            <a:ext cx="3796966" cy="1456822"/>
          </a:xfrm>
          <a:prstGeom prst="rect">
            <a:avLst/>
          </a:prstGeom>
          <a:ln w="12700">
            <a:miter lim="400000"/>
          </a:ln>
        </p:spPr>
      </p:pic>
      <p:sp>
        <p:nvSpPr>
          <p:cNvPr id="355" name="The treatment of Neil Todd was appalling and highlights the need to change our attitude and practice in the church.…"/>
          <p:cNvSpPr txBox="1"/>
          <p:nvPr/>
        </p:nvSpPr>
        <p:spPr>
          <a:xfrm>
            <a:off x="1650605" y="3054683"/>
            <a:ext cx="21981980" cy="76066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defTabSz="457200">
              <a:defRPr sz="3100" b="1">
                <a:solidFill>
                  <a:srgbClr val="333333"/>
                </a:solidFill>
                <a:latin typeface="Helvetica"/>
                <a:ea typeface="Helvetica"/>
                <a:cs typeface="Helvetica"/>
                <a:sym typeface="Helvetica"/>
              </a:defRPr>
            </a:pPr>
            <a:r>
              <a:rPr dirty="0"/>
              <a:t>The treatment of Neil Todd was appalling and highlights the need to change our attitude and practice in the church. </a:t>
            </a:r>
          </a:p>
          <a:p>
            <a:pPr algn="l" defTabSz="457200">
              <a:defRPr sz="3100" b="1">
                <a:solidFill>
                  <a:srgbClr val="333333"/>
                </a:solidFill>
                <a:latin typeface="Helvetica"/>
                <a:ea typeface="Helvetica"/>
                <a:cs typeface="Helvetica"/>
                <a:sym typeface="Helvetica"/>
              </a:defRPr>
            </a:pPr>
            <a:r>
              <a:rPr dirty="0"/>
              <a:t>What are the risks of not acknowledging mistakes and not changing our practice?</a:t>
            </a:r>
          </a:p>
          <a:p>
            <a:pPr algn="l" defTabSz="457200">
              <a:defRPr sz="3100" b="1">
                <a:solidFill>
                  <a:srgbClr val="333333"/>
                </a:solidFill>
                <a:latin typeface="Helvetica"/>
                <a:ea typeface="Helvetica"/>
                <a:cs typeface="Helvetica"/>
                <a:sym typeface="Helvetica"/>
              </a:defRPr>
            </a:pPr>
            <a:endParaRPr dirty="0"/>
          </a:p>
          <a:p>
            <a:pPr algn="l" defTabSz="457200">
              <a:defRPr sz="3100" b="1">
                <a:solidFill>
                  <a:srgbClr val="333333"/>
                </a:solidFill>
                <a:latin typeface="Helvetica"/>
                <a:ea typeface="Helvetica"/>
                <a:cs typeface="Helvetica"/>
                <a:sym typeface="Helvetica"/>
              </a:defRPr>
            </a:pPr>
            <a:r>
              <a:rPr dirty="0"/>
              <a:t>Choose as many as you think are correct from the following.</a:t>
            </a:r>
          </a:p>
          <a:p>
            <a:pPr algn="l" defTabSz="457200">
              <a:lnSpc>
                <a:spcPct val="200000"/>
              </a:lnSpc>
              <a:defRPr sz="3100">
                <a:solidFill>
                  <a:srgbClr val="333333"/>
                </a:solidFill>
                <a:latin typeface="Helvetica"/>
                <a:ea typeface="Helvetica"/>
                <a:cs typeface="Helvetica"/>
                <a:sym typeface="Helvetica"/>
              </a:defRPr>
            </a:pPr>
            <a:endParaRPr dirty="0"/>
          </a:p>
          <a:p>
            <a:pPr algn="l" defTabSz="457200">
              <a:lnSpc>
                <a:spcPct val="200000"/>
              </a:lnSpc>
              <a:defRPr sz="3100">
                <a:solidFill>
                  <a:srgbClr val="333333"/>
                </a:solidFill>
                <a:latin typeface="Helvetica"/>
                <a:ea typeface="Helvetica"/>
                <a:cs typeface="Helvetica"/>
                <a:sym typeface="Helvetica"/>
              </a:defRPr>
            </a:pPr>
            <a:endParaRPr dirty="0"/>
          </a:p>
          <a:p>
            <a:pPr marL="574145" indent="-574145" algn="l" defTabSz="457200">
              <a:lnSpc>
                <a:spcPct val="200000"/>
              </a:lnSpc>
              <a:buSzPct val="100000"/>
              <a:buAutoNum type="alphaUcPeriod"/>
              <a:defRPr sz="3100">
                <a:solidFill>
                  <a:srgbClr val="333333"/>
                </a:solidFill>
                <a:latin typeface="Helvetica"/>
                <a:ea typeface="Helvetica"/>
                <a:cs typeface="Helvetica"/>
                <a:sym typeface="Helvetica"/>
              </a:defRPr>
            </a:pPr>
            <a:r>
              <a:rPr dirty="0"/>
              <a:t>Further damage to the public perception and trust of the church and Christians.</a:t>
            </a:r>
          </a:p>
          <a:p>
            <a:pPr marL="574145" indent="-574145" algn="l" defTabSz="457200">
              <a:lnSpc>
                <a:spcPct val="200000"/>
              </a:lnSpc>
              <a:buSzPct val="100000"/>
              <a:buAutoNum type="alphaUcPeriod"/>
              <a:defRPr sz="3100">
                <a:solidFill>
                  <a:srgbClr val="333333"/>
                </a:solidFill>
                <a:latin typeface="Helvetica"/>
                <a:ea typeface="Helvetica"/>
                <a:cs typeface="Helvetica"/>
                <a:sym typeface="Helvetica"/>
              </a:defRPr>
            </a:pPr>
            <a:r>
              <a:rPr dirty="0"/>
              <a:t>Failing to be honest about and take sin seriously in the church.</a:t>
            </a:r>
          </a:p>
          <a:p>
            <a:pPr marL="574145" indent="-574145" algn="l" defTabSz="457200">
              <a:lnSpc>
                <a:spcPct val="200000"/>
              </a:lnSpc>
              <a:buSzPct val="100000"/>
              <a:buAutoNum type="alphaUcPeriod"/>
              <a:defRPr sz="3100">
                <a:solidFill>
                  <a:srgbClr val="333333"/>
                </a:solidFill>
                <a:latin typeface="Helvetica"/>
                <a:ea typeface="Helvetica"/>
                <a:cs typeface="Helvetica"/>
                <a:sym typeface="Helvetica"/>
              </a:defRPr>
            </a:pPr>
            <a:r>
              <a:rPr dirty="0"/>
              <a:t>Significant damage to individuals</a:t>
            </a:r>
            <a:r>
              <a:rPr lang="en-GB" dirty="0"/>
              <a:t>'</a:t>
            </a:r>
            <a:r>
              <a:rPr dirty="0"/>
              <a:t> development, mental health and value as human beings.</a:t>
            </a:r>
          </a:p>
          <a:p>
            <a:pPr marL="574145" indent="-574145" algn="l" defTabSz="457200">
              <a:lnSpc>
                <a:spcPct val="200000"/>
              </a:lnSpc>
              <a:buSzPct val="100000"/>
              <a:buAutoNum type="alphaUcPeriod"/>
              <a:defRPr sz="3100">
                <a:solidFill>
                  <a:srgbClr val="333333"/>
                </a:solidFill>
                <a:latin typeface="Helvetica"/>
                <a:ea typeface="Helvetica"/>
                <a:cs typeface="Helvetica"/>
                <a:sym typeface="Helvetica"/>
              </a:defRPr>
            </a:pPr>
            <a:r>
              <a:rPr dirty="0"/>
              <a:t>I don't think that there is anything essentially wrong with church culture and practice. This is an exceptional case.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355"/>
                                        </p:tgtEl>
                                        <p:attrNameLst>
                                          <p:attrName>style.visibility</p:attrName>
                                        </p:attrNameLst>
                                      </p:cBhvr>
                                      <p:to>
                                        <p:strVal val="visible"/>
                                      </p:to>
                                    </p:set>
                                    <p:anim calcmode="lin" valueType="num">
                                      <p:cBhvr>
                                        <p:cTn id="7" dur="1000" fill="hold"/>
                                        <p:tgtEl>
                                          <p:spTgt spid="355"/>
                                        </p:tgtEl>
                                        <p:attrNameLst>
                                          <p:attrName>ppt_x</p:attrName>
                                        </p:attrNameLst>
                                      </p:cBhvr>
                                      <p:tavLst>
                                        <p:tav tm="0">
                                          <p:val>
                                            <p:strVal val="0-#ppt_w/2"/>
                                          </p:val>
                                        </p:tav>
                                        <p:tav tm="100000">
                                          <p:val>
                                            <p:strVal val="#ppt_x"/>
                                          </p:val>
                                        </p:tav>
                                      </p:tavLst>
                                    </p:anim>
                                    <p:anim calcmode="lin" valueType="num">
                                      <p:cBhvr>
                                        <p:cTn id="8" dur="1000" fill="hold"/>
                                        <p:tgtEl>
                                          <p:spTgt spid="3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 grpId="1"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 name="vulnerability.jpg" descr="vulnerability.jpg"/>
          <p:cNvPicPr>
            <a:picLocks noChangeAspect="1"/>
          </p:cNvPicPr>
          <p:nvPr/>
        </p:nvPicPr>
        <p:blipFill>
          <a:blip r:embed="rId2"/>
          <a:stretch>
            <a:fillRect/>
          </a:stretch>
        </p:blipFill>
        <p:spPr>
          <a:xfrm>
            <a:off x="-205292" y="-180909"/>
            <a:ext cx="24654146" cy="16436097"/>
          </a:xfrm>
          <a:prstGeom prst="rect">
            <a:avLst/>
          </a:prstGeom>
          <a:ln w="12700">
            <a:miter lim="400000"/>
          </a:ln>
        </p:spPr>
      </p:pic>
      <p:sp>
        <p:nvSpPr>
          <p:cNvPr id="358" name="Rectangle"/>
          <p:cNvSpPr/>
          <p:nvPr/>
        </p:nvSpPr>
        <p:spPr>
          <a:xfrm>
            <a:off x="413" y="13450806"/>
            <a:ext cx="24383174" cy="390023"/>
          </a:xfrm>
          <a:prstGeom prst="rect">
            <a:avLst/>
          </a:prstGeom>
          <a:solidFill>
            <a:srgbClr val="929292"/>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359" name="Rounded Rectangle"/>
          <p:cNvSpPr/>
          <p:nvPr/>
        </p:nvSpPr>
        <p:spPr>
          <a:xfrm>
            <a:off x="-127000" y="13448673"/>
            <a:ext cx="6785372" cy="445090"/>
          </a:xfrm>
          <a:prstGeom prst="roundRect">
            <a:avLst>
              <a:gd name="adj" fmla="val 42800"/>
            </a:avLst>
          </a:prstGeom>
          <a:solidFill>
            <a:srgbClr val="6E9C37"/>
          </a:solidFill>
          <a:ln w="12700">
            <a:miter lim="400000"/>
          </a:ln>
        </p:spPr>
        <p:txBody>
          <a:bodyPr lIns="50800" tIns="50800" rIns="50800" bIns="50800" anchor="ctr"/>
          <a:lstStyle/>
          <a:p>
            <a:pPr defTabSz="825500">
              <a:defRPr sz="3200">
                <a:solidFill>
                  <a:srgbClr val="6D9B36"/>
                </a:solidFill>
                <a:latin typeface="Helvetica Neue Medium"/>
                <a:ea typeface="Helvetica Neue Medium"/>
                <a:cs typeface="Helvetica Neue Medium"/>
                <a:sym typeface="Helvetica Neue Medium"/>
              </a:defRPr>
            </a:pPr>
            <a:endParaRPr/>
          </a:p>
        </p:txBody>
      </p:sp>
      <p:sp>
        <p:nvSpPr>
          <p:cNvPr id="360" name="Part 2 - Power and vulnerability"/>
          <p:cNvSpPr txBox="1"/>
          <p:nvPr/>
        </p:nvSpPr>
        <p:spPr>
          <a:xfrm>
            <a:off x="44246" y="13419981"/>
            <a:ext cx="3010473" cy="3246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1500" b="1">
                <a:solidFill>
                  <a:srgbClr val="FFFFFF"/>
                </a:solidFill>
              </a:defRPr>
            </a:lvl1pPr>
          </a:lstStyle>
          <a:p>
            <a:r>
              <a:t>Part 2 - Power and vulnerability </a:t>
            </a:r>
          </a:p>
        </p:txBody>
      </p:sp>
      <p:sp>
        <p:nvSpPr>
          <p:cNvPr id="361"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362" name="Safeguarding Foundations"/>
          <p:cNvSpPr txBox="1"/>
          <p:nvPr/>
        </p:nvSpPr>
        <p:spPr>
          <a:xfrm>
            <a:off x="149553" y="63019"/>
            <a:ext cx="4303269" cy="523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825500">
              <a:defRPr sz="2800">
                <a:solidFill>
                  <a:srgbClr val="000000"/>
                </a:solidFill>
              </a:defRPr>
            </a:lvl1pPr>
          </a:lstStyle>
          <a:p>
            <a:r>
              <a:t>Safeguarding Foundations</a:t>
            </a:r>
          </a:p>
        </p:txBody>
      </p:sp>
      <p:sp>
        <p:nvSpPr>
          <p:cNvPr id="363" name="Understanding power and vulnerability"/>
          <p:cNvSpPr txBox="1"/>
          <p:nvPr/>
        </p:nvSpPr>
        <p:spPr>
          <a:xfrm>
            <a:off x="149198" y="482006"/>
            <a:ext cx="7827837" cy="597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t>Understanding power and vulnerability</a:t>
            </a:r>
          </a:p>
        </p:txBody>
      </p:sp>
      <p:pic>
        <p:nvPicPr>
          <p:cNvPr id="364"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grpSp>
        <p:nvGrpSpPr>
          <p:cNvPr id="367" name="Group"/>
          <p:cNvGrpSpPr/>
          <p:nvPr/>
        </p:nvGrpSpPr>
        <p:grpSpPr>
          <a:xfrm>
            <a:off x="2275811" y="2932842"/>
            <a:ext cx="9543009" cy="3458618"/>
            <a:chOff x="0" y="0"/>
            <a:chExt cx="9543007" cy="3458617"/>
          </a:xfrm>
        </p:grpSpPr>
        <p:sp>
          <p:nvSpPr>
            <p:cNvPr id="365" name="Rounded Rectangle"/>
            <p:cNvSpPr/>
            <p:nvPr/>
          </p:nvSpPr>
          <p:spPr>
            <a:xfrm>
              <a:off x="0" y="0"/>
              <a:ext cx="9543008" cy="3458618"/>
            </a:xfrm>
            <a:prstGeom prst="roundRect">
              <a:avLst>
                <a:gd name="adj" fmla="val 15000"/>
              </a:avLst>
            </a:prstGeom>
            <a:solidFill>
              <a:srgbClr val="FFFFFF"/>
            </a:solidFill>
            <a:ln w="12700" cap="flat">
              <a:noFill/>
              <a:miter lim="400000"/>
            </a:ln>
            <a:effectLst>
              <a:outerShdw blurRad="63500" dist="25400" dir="5400000" rotWithShape="0">
                <a:srgbClr val="000000">
                  <a:alpha val="50000"/>
                </a:srgbClr>
              </a:outerShdw>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366" name="Power can be understood as...…"/>
            <p:cNvSpPr txBox="1"/>
            <p:nvPr/>
          </p:nvSpPr>
          <p:spPr>
            <a:xfrm>
              <a:off x="701062" y="795911"/>
              <a:ext cx="8140884" cy="1511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gn="l" defTabSz="457200">
                <a:defRPr sz="3100">
                  <a:solidFill>
                    <a:srgbClr val="8379B5"/>
                  </a:solidFill>
                  <a:latin typeface="Helvetica"/>
                  <a:ea typeface="Helvetica"/>
                  <a:cs typeface="Helvetica"/>
                  <a:sym typeface="Helvetica"/>
                </a:defRPr>
              </a:pPr>
              <a:r>
                <a:t>Power can be understood as...</a:t>
              </a:r>
            </a:p>
            <a:p>
              <a:pPr algn="l" defTabSz="457200">
                <a:defRPr sz="3100">
                  <a:solidFill>
                    <a:srgbClr val="333333"/>
                  </a:solidFill>
                  <a:latin typeface="Helvetica"/>
                  <a:ea typeface="Helvetica"/>
                  <a:cs typeface="Helvetica"/>
                  <a:sym typeface="Helvetica"/>
                </a:defRPr>
              </a:pPr>
              <a:r>
                <a:t>...ability to potentially impose your own will on a given situation, for good or for ill.</a:t>
              </a:r>
            </a:p>
          </p:txBody>
        </p:sp>
      </p:grpSp>
      <p:grpSp>
        <p:nvGrpSpPr>
          <p:cNvPr id="370" name="Group"/>
          <p:cNvGrpSpPr/>
          <p:nvPr/>
        </p:nvGrpSpPr>
        <p:grpSpPr>
          <a:xfrm>
            <a:off x="12775110" y="2932842"/>
            <a:ext cx="9543008" cy="3458618"/>
            <a:chOff x="0" y="0"/>
            <a:chExt cx="9543007" cy="3458617"/>
          </a:xfrm>
        </p:grpSpPr>
        <p:sp>
          <p:nvSpPr>
            <p:cNvPr id="368" name="Rounded Rectangle"/>
            <p:cNvSpPr/>
            <p:nvPr/>
          </p:nvSpPr>
          <p:spPr>
            <a:xfrm>
              <a:off x="0" y="0"/>
              <a:ext cx="9543008" cy="3458618"/>
            </a:xfrm>
            <a:prstGeom prst="roundRect">
              <a:avLst>
                <a:gd name="adj" fmla="val 15000"/>
              </a:avLst>
            </a:prstGeom>
            <a:solidFill>
              <a:srgbClr val="FFFFFF"/>
            </a:solidFill>
            <a:ln w="12700" cap="flat">
              <a:noFill/>
              <a:miter lim="400000"/>
            </a:ln>
            <a:effectLst>
              <a:outerShdw blurRad="63500" dist="25400" dir="5400000" rotWithShape="0">
                <a:srgbClr val="000000">
                  <a:alpha val="50000"/>
                </a:srgbClr>
              </a:outerShdw>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369" name="Power can be rooted in……"/>
            <p:cNvSpPr txBox="1"/>
            <p:nvPr/>
          </p:nvSpPr>
          <p:spPr>
            <a:xfrm>
              <a:off x="701062" y="738709"/>
              <a:ext cx="8140884" cy="1981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gn="l" defTabSz="457200">
                <a:defRPr sz="3100">
                  <a:solidFill>
                    <a:srgbClr val="8379B5"/>
                  </a:solidFill>
                  <a:latin typeface="Helvetica"/>
                  <a:ea typeface="Helvetica"/>
                  <a:cs typeface="Helvetica"/>
                  <a:sym typeface="Helvetica"/>
                </a:defRPr>
              </a:pPr>
              <a:r>
                <a:t>Power can be rooted in…</a:t>
              </a:r>
            </a:p>
            <a:p>
              <a:pPr algn="l" defTabSz="457200">
                <a:defRPr sz="3100">
                  <a:solidFill>
                    <a:srgbClr val="333333"/>
                  </a:solidFill>
                  <a:latin typeface="Helvetica"/>
                  <a:ea typeface="Helvetica"/>
                  <a:cs typeface="Helvetica"/>
                  <a:sym typeface="Helvetica"/>
                </a:defRPr>
              </a:pPr>
              <a:r>
                <a:t>…an </a:t>
              </a:r>
              <a:r>
                <a:rPr b="1"/>
                <a:t>individual’s attributes</a:t>
              </a:r>
              <a:r>
                <a:t> eg. physical strength, knowledge, or </a:t>
              </a:r>
              <a:r>
                <a:rPr b="1"/>
                <a:t>social factors </a:t>
              </a:r>
              <a:r>
                <a:t>eg. age, gender, wealth, position.</a:t>
              </a:r>
            </a:p>
          </p:txBody>
        </p:sp>
      </p:grpSp>
      <p:grpSp>
        <p:nvGrpSpPr>
          <p:cNvPr id="373" name="Group"/>
          <p:cNvGrpSpPr/>
          <p:nvPr/>
        </p:nvGrpSpPr>
        <p:grpSpPr>
          <a:xfrm>
            <a:off x="2275811" y="7603409"/>
            <a:ext cx="9543009" cy="3458619"/>
            <a:chOff x="0" y="0"/>
            <a:chExt cx="9543007" cy="3458617"/>
          </a:xfrm>
        </p:grpSpPr>
        <p:sp>
          <p:nvSpPr>
            <p:cNvPr id="371" name="Rounded Rectangle"/>
            <p:cNvSpPr/>
            <p:nvPr/>
          </p:nvSpPr>
          <p:spPr>
            <a:xfrm>
              <a:off x="0" y="0"/>
              <a:ext cx="9543008" cy="3458618"/>
            </a:xfrm>
            <a:prstGeom prst="roundRect">
              <a:avLst>
                <a:gd name="adj" fmla="val 15000"/>
              </a:avLst>
            </a:prstGeom>
            <a:solidFill>
              <a:srgbClr val="FFFFFF"/>
            </a:solidFill>
            <a:ln w="12700" cap="flat">
              <a:noFill/>
              <a:miter lim="400000"/>
            </a:ln>
            <a:effectLst>
              <a:outerShdw blurRad="63500" dist="25400" dir="5400000" rotWithShape="0">
                <a:srgbClr val="000000">
                  <a:alpha val="50000"/>
                </a:srgbClr>
              </a:outerShdw>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372" name="Therefore in any situation..…"/>
            <p:cNvSpPr txBox="1"/>
            <p:nvPr/>
          </p:nvSpPr>
          <p:spPr>
            <a:xfrm>
              <a:off x="464122" y="778935"/>
              <a:ext cx="8140883" cy="1511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gn="l" defTabSz="457200">
                <a:defRPr sz="3100">
                  <a:solidFill>
                    <a:srgbClr val="8379B5"/>
                  </a:solidFill>
                  <a:latin typeface="Helvetica"/>
                  <a:ea typeface="Helvetica"/>
                  <a:cs typeface="Helvetica"/>
                  <a:sym typeface="Helvetica"/>
                </a:defRPr>
              </a:pPr>
              <a:r>
                <a:t>Therefore in any situation..</a:t>
              </a:r>
            </a:p>
            <a:p>
              <a:pPr algn="l" defTabSz="457200">
                <a:defRPr sz="3100">
                  <a:solidFill>
                    <a:srgbClr val="333333"/>
                  </a:solidFill>
                  <a:latin typeface="Helvetica"/>
                  <a:ea typeface="Helvetica"/>
                  <a:cs typeface="Helvetica"/>
                  <a:sym typeface="Helvetica"/>
                </a:defRPr>
              </a:pPr>
              <a:r>
                <a:t>an individual or group may be more powerful, or more vulnerable than another.</a:t>
              </a:r>
            </a:p>
          </p:txBody>
        </p:sp>
      </p:grpSp>
      <p:grpSp>
        <p:nvGrpSpPr>
          <p:cNvPr id="376" name="Group"/>
          <p:cNvGrpSpPr/>
          <p:nvPr/>
        </p:nvGrpSpPr>
        <p:grpSpPr>
          <a:xfrm>
            <a:off x="12775110" y="7603409"/>
            <a:ext cx="9543008" cy="3458619"/>
            <a:chOff x="0" y="0"/>
            <a:chExt cx="9543007" cy="3458617"/>
          </a:xfrm>
        </p:grpSpPr>
        <p:sp>
          <p:nvSpPr>
            <p:cNvPr id="374" name="Rounded Rectangle"/>
            <p:cNvSpPr/>
            <p:nvPr/>
          </p:nvSpPr>
          <p:spPr>
            <a:xfrm>
              <a:off x="0" y="0"/>
              <a:ext cx="9543008" cy="3458618"/>
            </a:xfrm>
            <a:prstGeom prst="roundRect">
              <a:avLst>
                <a:gd name="adj" fmla="val 15000"/>
              </a:avLst>
            </a:prstGeom>
            <a:solidFill>
              <a:srgbClr val="FFFFFF"/>
            </a:solidFill>
            <a:ln w="12700" cap="flat">
              <a:noFill/>
              <a:miter lim="400000"/>
            </a:ln>
            <a:effectLst>
              <a:outerShdw blurRad="63500" dist="25400" dir="5400000" rotWithShape="0">
                <a:srgbClr val="000000">
                  <a:alpha val="50000"/>
                </a:srgbClr>
              </a:outerShdw>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375" name="Those who are less powerful...…"/>
            <p:cNvSpPr txBox="1"/>
            <p:nvPr/>
          </p:nvSpPr>
          <p:spPr>
            <a:xfrm>
              <a:off x="587336" y="738709"/>
              <a:ext cx="7827836" cy="1981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gn="l" defTabSz="457200">
                <a:defRPr sz="3100">
                  <a:solidFill>
                    <a:srgbClr val="8379B5"/>
                  </a:solidFill>
                  <a:latin typeface="Helvetica"/>
                  <a:ea typeface="Helvetica"/>
                  <a:cs typeface="Helvetica"/>
                  <a:sym typeface="Helvetica"/>
                </a:defRPr>
              </a:pPr>
              <a:r>
                <a:t>Those who are less powerful...</a:t>
              </a:r>
            </a:p>
            <a:p>
              <a:pPr algn="l" defTabSz="457200">
                <a:defRPr sz="3100">
                  <a:solidFill>
                    <a:srgbClr val="333333"/>
                  </a:solidFill>
                  <a:latin typeface="Helvetica"/>
                  <a:ea typeface="Helvetica"/>
                  <a:cs typeface="Helvetica"/>
                  <a:sym typeface="Helvetica"/>
                </a:defRPr>
              </a:pPr>
              <a:r>
                <a:t>are less able to determine their own lives, to protect themselves and to thrive without being significantly dependent on others.</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367"/>
                                        </p:tgtEl>
                                        <p:attrNameLst>
                                          <p:attrName>style.visibility</p:attrName>
                                        </p:attrNameLst>
                                      </p:cBhvr>
                                      <p:to>
                                        <p:strVal val="visible"/>
                                      </p:to>
                                    </p:set>
                                    <p:anim calcmode="lin" valueType="num">
                                      <p:cBhvr>
                                        <p:cTn id="7" dur="1000" fill="hold"/>
                                        <p:tgtEl>
                                          <p:spTgt spid="367"/>
                                        </p:tgtEl>
                                        <p:attrNameLst>
                                          <p:attrName>ppt_x</p:attrName>
                                        </p:attrNameLst>
                                      </p:cBhvr>
                                      <p:tavLst>
                                        <p:tav tm="0">
                                          <p:val>
                                            <p:strVal val="0-#ppt_w/2"/>
                                          </p:val>
                                        </p:tav>
                                        <p:tav tm="100000">
                                          <p:val>
                                            <p:strVal val="#ppt_x"/>
                                          </p:val>
                                        </p:tav>
                                      </p:tavLst>
                                    </p:anim>
                                    <p:anim calcmode="lin" valueType="num">
                                      <p:cBhvr>
                                        <p:cTn id="8" dur="1000" fill="hold"/>
                                        <p:tgtEl>
                                          <p:spTgt spid="36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2" nodeType="clickEffect">
                                  <p:stCondLst>
                                    <p:cond delay="0"/>
                                  </p:stCondLst>
                                  <p:iterate>
                                    <p:tmAbs val="0"/>
                                  </p:iterate>
                                  <p:childTnLst>
                                    <p:set>
                                      <p:cBhvr>
                                        <p:cTn id="12" fill="hold"/>
                                        <p:tgtEl>
                                          <p:spTgt spid="370"/>
                                        </p:tgtEl>
                                        <p:attrNameLst>
                                          <p:attrName>style.visibility</p:attrName>
                                        </p:attrNameLst>
                                      </p:cBhvr>
                                      <p:to>
                                        <p:strVal val="visible"/>
                                      </p:to>
                                    </p:set>
                                    <p:anim calcmode="lin" valueType="num">
                                      <p:cBhvr>
                                        <p:cTn id="13" dur="1000" fill="hold"/>
                                        <p:tgtEl>
                                          <p:spTgt spid="370"/>
                                        </p:tgtEl>
                                        <p:attrNameLst>
                                          <p:attrName>ppt_x</p:attrName>
                                        </p:attrNameLst>
                                      </p:cBhvr>
                                      <p:tavLst>
                                        <p:tav tm="0">
                                          <p:val>
                                            <p:strVal val="1+#ppt_w/2"/>
                                          </p:val>
                                        </p:tav>
                                        <p:tav tm="100000">
                                          <p:val>
                                            <p:strVal val="#ppt_x"/>
                                          </p:val>
                                        </p:tav>
                                      </p:tavLst>
                                    </p:anim>
                                    <p:anim calcmode="lin" valueType="num">
                                      <p:cBhvr>
                                        <p:cTn id="14" dur="1000" fill="hold"/>
                                        <p:tgtEl>
                                          <p:spTgt spid="37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3" nodeType="clickEffect">
                                  <p:stCondLst>
                                    <p:cond delay="0"/>
                                  </p:stCondLst>
                                  <p:iterate>
                                    <p:tmAbs val="0"/>
                                  </p:iterate>
                                  <p:childTnLst>
                                    <p:set>
                                      <p:cBhvr>
                                        <p:cTn id="18" fill="hold"/>
                                        <p:tgtEl>
                                          <p:spTgt spid="373"/>
                                        </p:tgtEl>
                                        <p:attrNameLst>
                                          <p:attrName>style.visibility</p:attrName>
                                        </p:attrNameLst>
                                      </p:cBhvr>
                                      <p:to>
                                        <p:strVal val="visible"/>
                                      </p:to>
                                    </p:set>
                                    <p:anim calcmode="lin" valueType="num">
                                      <p:cBhvr>
                                        <p:cTn id="19" dur="1000" fill="hold"/>
                                        <p:tgtEl>
                                          <p:spTgt spid="373"/>
                                        </p:tgtEl>
                                        <p:attrNameLst>
                                          <p:attrName>ppt_x</p:attrName>
                                        </p:attrNameLst>
                                      </p:cBhvr>
                                      <p:tavLst>
                                        <p:tav tm="0">
                                          <p:val>
                                            <p:strVal val="0-#ppt_w/2"/>
                                          </p:val>
                                        </p:tav>
                                        <p:tav tm="100000">
                                          <p:val>
                                            <p:strVal val="#ppt_x"/>
                                          </p:val>
                                        </p:tav>
                                      </p:tavLst>
                                    </p:anim>
                                    <p:anim calcmode="lin" valueType="num">
                                      <p:cBhvr>
                                        <p:cTn id="20" dur="1000" fill="hold"/>
                                        <p:tgtEl>
                                          <p:spTgt spid="37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4" nodeType="clickEffect">
                                  <p:stCondLst>
                                    <p:cond delay="0"/>
                                  </p:stCondLst>
                                  <p:iterate>
                                    <p:tmAbs val="0"/>
                                  </p:iterate>
                                  <p:childTnLst>
                                    <p:set>
                                      <p:cBhvr>
                                        <p:cTn id="24" fill="hold"/>
                                        <p:tgtEl>
                                          <p:spTgt spid="376"/>
                                        </p:tgtEl>
                                        <p:attrNameLst>
                                          <p:attrName>style.visibility</p:attrName>
                                        </p:attrNameLst>
                                      </p:cBhvr>
                                      <p:to>
                                        <p:strVal val="visible"/>
                                      </p:to>
                                    </p:set>
                                    <p:anim calcmode="lin" valueType="num">
                                      <p:cBhvr>
                                        <p:cTn id="25" dur="1000" fill="hold"/>
                                        <p:tgtEl>
                                          <p:spTgt spid="376"/>
                                        </p:tgtEl>
                                        <p:attrNameLst>
                                          <p:attrName>ppt_x</p:attrName>
                                        </p:attrNameLst>
                                      </p:cBhvr>
                                      <p:tavLst>
                                        <p:tav tm="0">
                                          <p:val>
                                            <p:strVal val="1+#ppt_w/2"/>
                                          </p:val>
                                        </p:tav>
                                        <p:tav tm="100000">
                                          <p:val>
                                            <p:strVal val="#ppt_x"/>
                                          </p:val>
                                        </p:tav>
                                      </p:tavLst>
                                    </p:anim>
                                    <p:anim calcmode="lin" valueType="num">
                                      <p:cBhvr>
                                        <p:cTn id="26" dur="1000" fill="hold"/>
                                        <p:tgtEl>
                                          <p:spTgt spid="3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 grpId="1" animBg="1" advAuto="0"/>
      <p:bldP spid="370" grpId="2" animBg="1" advAuto="0"/>
      <p:bldP spid="373" grpId="3" animBg="1" advAuto="0"/>
      <p:bldP spid="376" grpId="4"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 name="streetalone.jpg" descr="streetalone.jpg"/>
          <p:cNvPicPr>
            <a:picLocks noChangeAspect="1"/>
          </p:cNvPicPr>
          <p:nvPr/>
        </p:nvPicPr>
        <p:blipFill>
          <a:blip r:embed="rId2"/>
          <a:stretch>
            <a:fillRect/>
          </a:stretch>
        </p:blipFill>
        <p:spPr>
          <a:xfrm>
            <a:off x="-72589" y="-180909"/>
            <a:ext cx="24529178" cy="16352786"/>
          </a:xfrm>
          <a:prstGeom prst="rect">
            <a:avLst/>
          </a:prstGeom>
          <a:ln w="12700">
            <a:miter lim="400000"/>
          </a:ln>
        </p:spPr>
      </p:pic>
      <p:sp>
        <p:nvSpPr>
          <p:cNvPr id="379" name="Rectangle"/>
          <p:cNvSpPr/>
          <p:nvPr/>
        </p:nvSpPr>
        <p:spPr>
          <a:xfrm>
            <a:off x="413" y="13450806"/>
            <a:ext cx="24383174" cy="390023"/>
          </a:xfrm>
          <a:prstGeom prst="rect">
            <a:avLst/>
          </a:prstGeom>
          <a:solidFill>
            <a:srgbClr val="929292"/>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380" name="Rounded Rectangle"/>
          <p:cNvSpPr/>
          <p:nvPr/>
        </p:nvSpPr>
        <p:spPr>
          <a:xfrm>
            <a:off x="-127000" y="13448673"/>
            <a:ext cx="7261722" cy="445090"/>
          </a:xfrm>
          <a:prstGeom prst="roundRect">
            <a:avLst>
              <a:gd name="adj" fmla="val 42800"/>
            </a:avLst>
          </a:prstGeom>
          <a:solidFill>
            <a:srgbClr val="6E9C37"/>
          </a:solidFill>
          <a:ln w="12700">
            <a:miter lim="400000"/>
          </a:ln>
        </p:spPr>
        <p:txBody>
          <a:bodyPr lIns="50800" tIns="50800" rIns="50800" bIns="50800" anchor="ctr"/>
          <a:lstStyle/>
          <a:p>
            <a:pPr defTabSz="825500">
              <a:defRPr sz="3200">
                <a:solidFill>
                  <a:srgbClr val="6D9B36"/>
                </a:solidFill>
                <a:latin typeface="Helvetica Neue Medium"/>
                <a:ea typeface="Helvetica Neue Medium"/>
                <a:cs typeface="Helvetica Neue Medium"/>
                <a:sym typeface="Helvetica Neue Medium"/>
              </a:defRPr>
            </a:pPr>
            <a:endParaRPr/>
          </a:p>
        </p:txBody>
      </p:sp>
      <p:sp>
        <p:nvSpPr>
          <p:cNvPr id="381" name="Part 2 - Power and vulnerability"/>
          <p:cNvSpPr txBox="1"/>
          <p:nvPr/>
        </p:nvSpPr>
        <p:spPr>
          <a:xfrm>
            <a:off x="44246" y="13419981"/>
            <a:ext cx="3010473" cy="3246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1500" b="1">
                <a:solidFill>
                  <a:srgbClr val="FFFFFF"/>
                </a:solidFill>
              </a:defRPr>
            </a:lvl1pPr>
          </a:lstStyle>
          <a:p>
            <a:r>
              <a:t>Part 2 - Power and vulnerability </a:t>
            </a:r>
          </a:p>
        </p:txBody>
      </p:sp>
      <p:sp>
        <p:nvSpPr>
          <p:cNvPr id="382"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383" name="Safeguarding Foundations"/>
          <p:cNvSpPr txBox="1"/>
          <p:nvPr/>
        </p:nvSpPr>
        <p:spPr>
          <a:xfrm>
            <a:off x="149553" y="63019"/>
            <a:ext cx="4303269" cy="523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825500">
              <a:defRPr sz="2800">
                <a:solidFill>
                  <a:srgbClr val="000000"/>
                </a:solidFill>
              </a:defRPr>
            </a:lvl1pPr>
          </a:lstStyle>
          <a:p>
            <a:r>
              <a:t>Safeguarding Foundations</a:t>
            </a:r>
          </a:p>
        </p:txBody>
      </p:sp>
      <p:sp>
        <p:nvSpPr>
          <p:cNvPr id="384" name="The vulnerable in our communities"/>
          <p:cNvSpPr txBox="1"/>
          <p:nvPr/>
        </p:nvSpPr>
        <p:spPr>
          <a:xfrm>
            <a:off x="149198" y="482006"/>
            <a:ext cx="7004305" cy="597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t>The vulnerable in our communities</a:t>
            </a:r>
          </a:p>
        </p:txBody>
      </p:sp>
      <p:pic>
        <p:nvPicPr>
          <p:cNvPr id="385"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grpSp>
        <p:nvGrpSpPr>
          <p:cNvPr id="388" name="Group"/>
          <p:cNvGrpSpPr/>
          <p:nvPr/>
        </p:nvGrpSpPr>
        <p:grpSpPr>
          <a:xfrm>
            <a:off x="2275811" y="2932842"/>
            <a:ext cx="9543009" cy="3458618"/>
            <a:chOff x="0" y="0"/>
            <a:chExt cx="9543007" cy="3458617"/>
          </a:xfrm>
        </p:grpSpPr>
        <p:sp>
          <p:nvSpPr>
            <p:cNvPr id="386" name="Rounded Rectangle"/>
            <p:cNvSpPr/>
            <p:nvPr/>
          </p:nvSpPr>
          <p:spPr>
            <a:xfrm>
              <a:off x="0" y="0"/>
              <a:ext cx="9543008" cy="3458618"/>
            </a:xfrm>
            <a:prstGeom prst="roundRect">
              <a:avLst>
                <a:gd name="adj" fmla="val 15000"/>
              </a:avLst>
            </a:prstGeom>
            <a:solidFill>
              <a:srgbClr val="FFFFFF"/>
            </a:solidFill>
            <a:ln w="12700" cap="flat">
              <a:noFill/>
              <a:miter lim="400000"/>
            </a:ln>
            <a:effectLst>
              <a:outerShdw blurRad="63500" dist="25400" dir="5400000" rotWithShape="0">
                <a:srgbClr val="000000">
                  <a:alpha val="50000"/>
                </a:srgbClr>
              </a:outerShdw>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387" name="In society...…"/>
            <p:cNvSpPr txBox="1"/>
            <p:nvPr/>
          </p:nvSpPr>
          <p:spPr>
            <a:xfrm>
              <a:off x="701062" y="795911"/>
              <a:ext cx="8140884" cy="1511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gn="l" defTabSz="457200">
                <a:defRPr sz="3100">
                  <a:solidFill>
                    <a:srgbClr val="8379B5"/>
                  </a:solidFill>
                  <a:latin typeface="Helvetica"/>
                  <a:ea typeface="Helvetica"/>
                  <a:cs typeface="Helvetica"/>
                  <a:sym typeface="Helvetica"/>
                </a:defRPr>
              </a:pPr>
              <a:r>
                <a:t>In society...</a:t>
              </a:r>
            </a:p>
            <a:p>
              <a:pPr algn="l" defTabSz="457200">
                <a:defRPr sz="3100">
                  <a:solidFill>
                    <a:srgbClr val="333333"/>
                  </a:solidFill>
                  <a:latin typeface="Helvetica"/>
                  <a:ea typeface="Helvetica"/>
                  <a:cs typeface="Helvetica"/>
                  <a:sym typeface="Helvetica"/>
                </a:defRPr>
              </a:pPr>
              <a:r>
                <a:t>...there is a moral duty to protect and support the vulnerable and prevent them from harm.</a:t>
              </a:r>
            </a:p>
          </p:txBody>
        </p:sp>
      </p:grpSp>
      <p:grpSp>
        <p:nvGrpSpPr>
          <p:cNvPr id="391" name="Group"/>
          <p:cNvGrpSpPr/>
          <p:nvPr/>
        </p:nvGrpSpPr>
        <p:grpSpPr>
          <a:xfrm>
            <a:off x="12775110" y="2932842"/>
            <a:ext cx="9543008" cy="3458618"/>
            <a:chOff x="0" y="0"/>
            <a:chExt cx="9543007" cy="3458617"/>
          </a:xfrm>
        </p:grpSpPr>
        <p:sp>
          <p:nvSpPr>
            <p:cNvPr id="389" name="Rounded Rectangle"/>
            <p:cNvSpPr/>
            <p:nvPr/>
          </p:nvSpPr>
          <p:spPr>
            <a:xfrm>
              <a:off x="0" y="0"/>
              <a:ext cx="9543008" cy="3458618"/>
            </a:xfrm>
            <a:prstGeom prst="roundRect">
              <a:avLst>
                <a:gd name="adj" fmla="val 15000"/>
              </a:avLst>
            </a:prstGeom>
            <a:solidFill>
              <a:srgbClr val="FFFFFF"/>
            </a:solidFill>
            <a:ln w="12700" cap="flat">
              <a:noFill/>
              <a:miter lim="400000"/>
            </a:ln>
            <a:effectLst>
              <a:outerShdw blurRad="63500" dist="25400" dir="5400000" rotWithShape="0">
                <a:srgbClr val="000000">
                  <a:alpha val="50000"/>
                </a:srgbClr>
              </a:outerShdw>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390" name="The church...…"/>
            <p:cNvSpPr txBox="1"/>
            <p:nvPr/>
          </p:nvSpPr>
          <p:spPr>
            <a:xfrm>
              <a:off x="701062" y="738709"/>
              <a:ext cx="8140884" cy="1981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gn="l" defTabSz="457200">
                <a:defRPr sz="3100">
                  <a:solidFill>
                    <a:srgbClr val="8379B5"/>
                  </a:solidFill>
                  <a:latin typeface="Helvetica"/>
                  <a:ea typeface="Helvetica"/>
                  <a:cs typeface="Helvetica"/>
                  <a:sym typeface="Helvetica"/>
                </a:defRPr>
              </a:pPr>
              <a:r>
                <a:t>The church...</a:t>
              </a:r>
            </a:p>
            <a:p>
              <a:pPr algn="l" defTabSz="457200">
                <a:defRPr sz="3100">
                  <a:solidFill>
                    <a:srgbClr val="333333"/>
                  </a:solidFill>
                  <a:latin typeface="Helvetica"/>
                  <a:ea typeface="Helvetica"/>
                  <a:cs typeface="Helvetica"/>
                  <a:sym typeface="Helvetica"/>
                </a:defRPr>
              </a:pPr>
              <a:r>
                <a:t>...is a community where the relatively powerful are brought together with the relatively weak.</a:t>
              </a:r>
            </a:p>
          </p:txBody>
        </p:sp>
      </p:grpSp>
      <p:grpSp>
        <p:nvGrpSpPr>
          <p:cNvPr id="394" name="Group"/>
          <p:cNvGrpSpPr/>
          <p:nvPr/>
        </p:nvGrpSpPr>
        <p:grpSpPr>
          <a:xfrm>
            <a:off x="2275811" y="7603409"/>
            <a:ext cx="9543009" cy="3458619"/>
            <a:chOff x="0" y="0"/>
            <a:chExt cx="9543007" cy="3458617"/>
          </a:xfrm>
        </p:grpSpPr>
        <p:sp>
          <p:nvSpPr>
            <p:cNvPr id="392" name="Rounded Rectangle"/>
            <p:cNvSpPr/>
            <p:nvPr/>
          </p:nvSpPr>
          <p:spPr>
            <a:xfrm>
              <a:off x="0" y="0"/>
              <a:ext cx="9543008" cy="3458618"/>
            </a:xfrm>
            <a:prstGeom prst="roundRect">
              <a:avLst>
                <a:gd name="adj" fmla="val 15000"/>
              </a:avLst>
            </a:prstGeom>
            <a:solidFill>
              <a:srgbClr val="FFFFFF"/>
            </a:solidFill>
            <a:ln w="12700" cap="flat">
              <a:noFill/>
              <a:miter lim="400000"/>
            </a:ln>
            <a:effectLst>
              <a:outerShdw blurRad="63500" dist="25400" dir="5400000" rotWithShape="0">
                <a:srgbClr val="000000">
                  <a:alpha val="50000"/>
                </a:srgbClr>
              </a:outerShdw>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393" name="The work of the Holy Spirit....…"/>
            <p:cNvSpPr txBox="1"/>
            <p:nvPr/>
          </p:nvSpPr>
          <p:spPr>
            <a:xfrm>
              <a:off x="464122" y="543985"/>
              <a:ext cx="8140883" cy="1981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gn="l" defTabSz="457200">
                <a:defRPr sz="3100">
                  <a:solidFill>
                    <a:srgbClr val="8379B5"/>
                  </a:solidFill>
                  <a:latin typeface="Helvetica"/>
                  <a:ea typeface="Helvetica"/>
                  <a:cs typeface="Helvetica"/>
                  <a:sym typeface="Helvetica"/>
                </a:defRPr>
              </a:pPr>
              <a:r>
                <a:t>The work of the Holy Spirit....</a:t>
              </a:r>
            </a:p>
            <a:p>
              <a:pPr algn="l" defTabSz="457200">
                <a:defRPr sz="3100">
                  <a:solidFill>
                    <a:srgbClr val="333333"/>
                  </a:solidFill>
                  <a:latin typeface="Helvetica"/>
                  <a:ea typeface="Helvetica"/>
                  <a:cs typeface="Helvetica"/>
                  <a:sym typeface="Helvetica"/>
                </a:defRPr>
              </a:pPr>
              <a:r>
                <a:t>...increases our love for our neighbour and our compassionate awareness of those weaker than ourselves.</a:t>
              </a:r>
            </a:p>
          </p:txBody>
        </p:sp>
      </p:grpSp>
      <p:grpSp>
        <p:nvGrpSpPr>
          <p:cNvPr id="397" name="Group"/>
          <p:cNvGrpSpPr/>
          <p:nvPr/>
        </p:nvGrpSpPr>
        <p:grpSpPr>
          <a:xfrm>
            <a:off x="12775110" y="7603409"/>
            <a:ext cx="9543008" cy="3458619"/>
            <a:chOff x="0" y="0"/>
            <a:chExt cx="9543007" cy="3458617"/>
          </a:xfrm>
        </p:grpSpPr>
        <p:sp>
          <p:nvSpPr>
            <p:cNvPr id="395" name="Rounded Rectangle"/>
            <p:cNvSpPr/>
            <p:nvPr/>
          </p:nvSpPr>
          <p:spPr>
            <a:xfrm>
              <a:off x="0" y="0"/>
              <a:ext cx="9543008" cy="3458618"/>
            </a:xfrm>
            <a:prstGeom prst="roundRect">
              <a:avLst>
                <a:gd name="adj" fmla="val 15000"/>
              </a:avLst>
            </a:prstGeom>
            <a:solidFill>
              <a:srgbClr val="FFFFFF"/>
            </a:solidFill>
            <a:ln w="12700" cap="flat">
              <a:noFill/>
              <a:miter lim="400000"/>
            </a:ln>
            <a:effectLst>
              <a:outerShdw blurRad="63500" dist="25400" dir="5400000" rotWithShape="0">
                <a:srgbClr val="000000">
                  <a:alpha val="50000"/>
                </a:srgbClr>
              </a:outerShdw>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396" name="Healthy churches...…"/>
            <p:cNvSpPr txBox="1"/>
            <p:nvPr/>
          </p:nvSpPr>
          <p:spPr>
            <a:xfrm>
              <a:off x="587336" y="738709"/>
              <a:ext cx="7827836" cy="1981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gn="l" defTabSz="457200">
                <a:defRPr sz="3100">
                  <a:solidFill>
                    <a:srgbClr val="8379B5"/>
                  </a:solidFill>
                  <a:latin typeface="Helvetica"/>
                  <a:ea typeface="Helvetica"/>
                  <a:cs typeface="Helvetica"/>
                  <a:sym typeface="Helvetica"/>
                </a:defRPr>
              </a:pPr>
              <a:r>
                <a:t>Healthy churches...</a:t>
              </a:r>
            </a:p>
            <a:p>
              <a:pPr algn="l" defTabSz="457200">
                <a:defRPr sz="3100">
                  <a:solidFill>
                    <a:srgbClr val="333333"/>
                  </a:solidFill>
                  <a:latin typeface="Helvetica"/>
                  <a:ea typeface="Helvetica"/>
                  <a:cs typeface="Helvetica"/>
                  <a:sym typeface="Helvetica"/>
                </a:defRPr>
              </a:pPr>
              <a:r>
                <a:t>are inclusive places where individuals are deeply committed to the care and protection of one another.</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388"/>
                                        </p:tgtEl>
                                        <p:attrNameLst>
                                          <p:attrName>style.visibility</p:attrName>
                                        </p:attrNameLst>
                                      </p:cBhvr>
                                      <p:to>
                                        <p:strVal val="visible"/>
                                      </p:to>
                                    </p:set>
                                    <p:anim calcmode="lin" valueType="num">
                                      <p:cBhvr>
                                        <p:cTn id="7" dur="1000" fill="hold"/>
                                        <p:tgtEl>
                                          <p:spTgt spid="388"/>
                                        </p:tgtEl>
                                        <p:attrNameLst>
                                          <p:attrName>ppt_x</p:attrName>
                                        </p:attrNameLst>
                                      </p:cBhvr>
                                      <p:tavLst>
                                        <p:tav tm="0">
                                          <p:val>
                                            <p:strVal val="0-#ppt_w/2"/>
                                          </p:val>
                                        </p:tav>
                                        <p:tav tm="100000">
                                          <p:val>
                                            <p:strVal val="#ppt_x"/>
                                          </p:val>
                                        </p:tav>
                                      </p:tavLst>
                                    </p:anim>
                                    <p:anim calcmode="lin" valueType="num">
                                      <p:cBhvr>
                                        <p:cTn id="8" dur="1000" fill="hold"/>
                                        <p:tgtEl>
                                          <p:spTgt spid="38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2" nodeType="clickEffect">
                                  <p:stCondLst>
                                    <p:cond delay="0"/>
                                  </p:stCondLst>
                                  <p:iterate>
                                    <p:tmAbs val="0"/>
                                  </p:iterate>
                                  <p:childTnLst>
                                    <p:set>
                                      <p:cBhvr>
                                        <p:cTn id="12" fill="hold"/>
                                        <p:tgtEl>
                                          <p:spTgt spid="391"/>
                                        </p:tgtEl>
                                        <p:attrNameLst>
                                          <p:attrName>style.visibility</p:attrName>
                                        </p:attrNameLst>
                                      </p:cBhvr>
                                      <p:to>
                                        <p:strVal val="visible"/>
                                      </p:to>
                                    </p:set>
                                    <p:anim calcmode="lin" valueType="num">
                                      <p:cBhvr>
                                        <p:cTn id="13" dur="1000" fill="hold"/>
                                        <p:tgtEl>
                                          <p:spTgt spid="391"/>
                                        </p:tgtEl>
                                        <p:attrNameLst>
                                          <p:attrName>ppt_x</p:attrName>
                                        </p:attrNameLst>
                                      </p:cBhvr>
                                      <p:tavLst>
                                        <p:tav tm="0">
                                          <p:val>
                                            <p:strVal val="1+#ppt_w/2"/>
                                          </p:val>
                                        </p:tav>
                                        <p:tav tm="100000">
                                          <p:val>
                                            <p:strVal val="#ppt_x"/>
                                          </p:val>
                                        </p:tav>
                                      </p:tavLst>
                                    </p:anim>
                                    <p:anim calcmode="lin" valueType="num">
                                      <p:cBhvr>
                                        <p:cTn id="14" dur="1000" fill="hold"/>
                                        <p:tgtEl>
                                          <p:spTgt spid="39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3" nodeType="clickEffect">
                                  <p:stCondLst>
                                    <p:cond delay="0"/>
                                  </p:stCondLst>
                                  <p:iterate>
                                    <p:tmAbs val="0"/>
                                  </p:iterate>
                                  <p:childTnLst>
                                    <p:set>
                                      <p:cBhvr>
                                        <p:cTn id="18" fill="hold"/>
                                        <p:tgtEl>
                                          <p:spTgt spid="394"/>
                                        </p:tgtEl>
                                        <p:attrNameLst>
                                          <p:attrName>style.visibility</p:attrName>
                                        </p:attrNameLst>
                                      </p:cBhvr>
                                      <p:to>
                                        <p:strVal val="visible"/>
                                      </p:to>
                                    </p:set>
                                    <p:anim calcmode="lin" valueType="num">
                                      <p:cBhvr>
                                        <p:cTn id="19" dur="1000" fill="hold"/>
                                        <p:tgtEl>
                                          <p:spTgt spid="394"/>
                                        </p:tgtEl>
                                        <p:attrNameLst>
                                          <p:attrName>ppt_x</p:attrName>
                                        </p:attrNameLst>
                                      </p:cBhvr>
                                      <p:tavLst>
                                        <p:tav tm="0">
                                          <p:val>
                                            <p:strVal val="0-#ppt_w/2"/>
                                          </p:val>
                                        </p:tav>
                                        <p:tav tm="100000">
                                          <p:val>
                                            <p:strVal val="#ppt_x"/>
                                          </p:val>
                                        </p:tav>
                                      </p:tavLst>
                                    </p:anim>
                                    <p:anim calcmode="lin" valueType="num">
                                      <p:cBhvr>
                                        <p:cTn id="20" dur="1000" fill="hold"/>
                                        <p:tgtEl>
                                          <p:spTgt spid="39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4" nodeType="clickEffect">
                                  <p:stCondLst>
                                    <p:cond delay="0"/>
                                  </p:stCondLst>
                                  <p:iterate>
                                    <p:tmAbs val="0"/>
                                  </p:iterate>
                                  <p:childTnLst>
                                    <p:set>
                                      <p:cBhvr>
                                        <p:cTn id="24" fill="hold"/>
                                        <p:tgtEl>
                                          <p:spTgt spid="397"/>
                                        </p:tgtEl>
                                        <p:attrNameLst>
                                          <p:attrName>style.visibility</p:attrName>
                                        </p:attrNameLst>
                                      </p:cBhvr>
                                      <p:to>
                                        <p:strVal val="visible"/>
                                      </p:to>
                                    </p:set>
                                    <p:anim calcmode="lin" valueType="num">
                                      <p:cBhvr>
                                        <p:cTn id="25" dur="1000" fill="hold"/>
                                        <p:tgtEl>
                                          <p:spTgt spid="397"/>
                                        </p:tgtEl>
                                        <p:attrNameLst>
                                          <p:attrName>ppt_x</p:attrName>
                                        </p:attrNameLst>
                                      </p:cBhvr>
                                      <p:tavLst>
                                        <p:tav tm="0">
                                          <p:val>
                                            <p:strVal val="1+#ppt_w/2"/>
                                          </p:val>
                                        </p:tav>
                                        <p:tav tm="100000">
                                          <p:val>
                                            <p:strVal val="#ppt_x"/>
                                          </p:val>
                                        </p:tav>
                                      </p:tavLst>
                                    </p:anim>
                                    <p:anim calcmode="lin" valueType="num">
                                      <p:cBhvr>
                                        <p:cTn id="26" dur="1000" fill="hold"/>
                                        <p:tgtEl>
                                          <p:spTgt spid="3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 grpId="1" animBg="1" advAuto="0"/>
      <p:bldP spid="391" grpId="2" animBg="1" advAuto="0"/>
      <p:bldP spid="394" grpId="3" animBg="1" advAuto="0"/>
      <p:bldP spid="397" grpId="4"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 name="glasscrack.jpg" descr="glasscrack.jpg"/>
          <p:cNvPicPr>
            <a:picLocks noChangeAspect="1"/>
          </p:cNvPicPr>
          <p:nvPr/>
        </p:nvPicPr>
        <p:blipFill>
          <a:blip r:embed="rId2"/>
          <a:stretch>
            <a:fillRect/>
          </a:stretch>
        </p:blipFill>
        <p:spPr>
          <a:xfrm>
            <a:off x="-48764" y="-11144"/>
            <a:ext cx="24481528" cy="16321019"/>
          </a:xfrm>
          <a:prstGeom prst="rect">
            <a:avLst/>
          </a:prstGeom>
          <a:ln w="12700">
            <a:miter lim="400000"/>
          </a:ln>
        </p:spPr>
      </p:pic>
      <p:sp>
        <p:nvSpPr>
          <p:cNvPr id="400" name="Rectangle"/>
          <p:cNvSpPr/>
          <p:nvPr/>
        </p:nvSpPr>
        <p:spPr>
          <a:xfrm>
            <a:off x="413" y="13450806"/>
            <a:ext cx="24383174" cy="390023"/>
          </a:xfrm>
          <a:prstGeom prst="rect">
            <a:avLst/>
          </a:prstGeom>
          <a:solidFill>
            <a:srgbClr val="929292"/>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401" name="Rounded Rectangle"/>
          <p:cNvSpPr/>
          <p:nvPr/>
        </p:nvSpPr>
        <p:spPr>
          <a:xfrm>
            <a:off x="-127000" y="13448673"/>
            <a:ext cx="7556702" cy="445090"/>
          </a:xfrm>
          <a:prstGeom prst="roundRect">
            <a:avLst>
              <a:gd name="adj" fmla="val 42800"/>
            </a:avLst>
          </a:prstGeom>
          <a:solidFill>
            <a:srgbClr val="6E9C37"/>
          </a:solidFill>
          <a:ln w="12700">
            <a:miter lim="400000"/>
          </a:ln>
        </p:spPr>
        <p:txBody>
          <a:bodyPr lIns="50800" tIns="50800" rIns="50800" bIns="50800" anchor="ctr"/>
          <a:lstStyle/>
          <a:p>
            <a:pPr defTabSz="825500">
              <a:defRPr sz="3200">
                <a:solidFill>
                  <a:srgbClr val="6D9B36"/>
                </a:solidFill>
                <a:latin typeface="Helvetica Neue Medium"/>
                <a:ea typeface="Helvetica Neue Medium"/>
                <a:cs typeface="Helvetica Neue Medium"/>
                <a:sym typeface="Helvetica Neue Medium"/>
              </a:defRPr>
            </a:pPr>
            <a:endParaRPr/>
          </a:p>
        </p:txBody>
      </p:sp>
      <p:sp>
        <p:nvSpPr>
          <p:cNvPr id="402" name="Part 2 - Power and vulnerability"/>
          <p:cNvSpPr txBox="1"/>
          <p:nvPr/>
        </p:nvSpPr>
        <p:spPr>
          <a:xfrm>
            <a:off x="44246" y="13419981"/>
            <a:ext cx="3010473" cy="3246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1500" b="1">
                <a:solidFill>
                  <a:srgbClr val="FFFFFF"/>
                </a:solidFill>
              </a:defRPr>
            </a:lvl1pPr>
          </a:lstStyle>
          <a:p>
            <a:r>
              <a:t>Part 2 - Power and vulnerability </a:t>
            </a:r>
          </a:p>
        </p:txBody>
      </p:sp>
      <p:sp>
        <p:nvSpPr>
          <p:cNvPr id="403"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404" name="Safeguarding Foundations"/>
          <p:cNvSpPr txBox="1"/>
          <p:nvPr/>
        </p:nvSpPr>
        <p:spPr>
          <a:xfrm>
            <a:off x="149553" y="63019"/>
            <a:ext cx="4303269" cy="523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825500">
              <a:defRPr sz="2800">
                <a:solidFill>
                  <a:srgbClr val="000000"/>
                </a:solidFill>
              </a:defRPr>
            </a:lvl1pPr>
          </a:lstStyle>
          <a:p>
            <a:r>
              <a:t>Safeguarding Foundations</a:t>
            </a:r>
          </a:p>
        </p:txBody>
      </p:sp>
      <p:sp>
        <p:nvSpPr>
          <p:cNvPr id="405" name="The vulnerable in our communities"/>
          <p:cNvSpPr txBox="1"/>
          <p:nvPr/>
        </p:nvSpPr>
        <p:spPr>
          <a:xfrm>
            <a:off x="149198" y="482006"/>
            <a:ext cx="7004305" cy="597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t>The vulnerable in our communities</a:t>
            </a:r>
          </a:p>
        </p:txBody>
      </p:sp>
      <p:pic>
        <p:nvPicPr>
          <p:cNvPr id="406"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grpSp>
        <p:nvGrpSpPr>
          <p:cNvPr id="409" name="Group"/>
          <p:cNvGrpSpPr/>
          <p:nvPr/>
        </p:nvGrpSpPr>
        <p:grpSpPr>
          <a:xfrm>
            <a:off x="3883100" y="3345465"/>
            <a:ext cx="16617800" cy="7839326"/>
            <a:chOff x="0" y="0"/>
            <a:chExt cx="16617799" cy="7839324"/>
          </a:xfrm>
        </p:grpSpPr>
        <p:sp>
          <p:nvSpPr>
            <p:cNvPr id="407" name="Rounded Rectangle"/>
            <p:cNvSpPr/>
            <p:nvPr/>
          </p:nvSpPr>
          <p:spPr>
            <a:xfrm>
              <a:off x="0" y="0"/>
              <a:ext cx="16617800" cy="7839325"/>
            </a:xfrm>
            <a:prstGeom prst="roundRect">
              <a:avLst>
                <a:gd name="adj" fmla="val 6130"/>
              </a:avLst>
            </a:prstGeom>
            <a:solidFill>
              <a:srgbClr val="000000">
                <a:alpha val="66282"/>
              </a:srgbClr>
            </a:solidFill>
            <a:ln w="12700" cap="flat">
              <a:noFill/>
              <a:miter lim="400000"/>
            </a:ln>
            <a:effectLst>
              <a:outerShdw blurRad="63500" dist="25400" dir="5400000" rotWithShape="0">
                <a:srgbClr val="000000">
                  <a:alpha val="41320"/>
                </a:srgbClr>
              </a:outerShdw>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408" name="Family stress factors can make the most vulnerable at greater risk of abuse…"/>
            <p:cNvSpPr txBox="1"/>
            <p:nvPr/>
          </p:nvSpPr>
          <p:spPr>
            <a:xfrm>
              <a:off x="572302" y="579562"/>
              <a:ext cx="13221166" cy="668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lgn="l" defTabSz="457200">
                <a:defRPr sz="3100">
                  <a:solidFill>
                    <a:srgbClr val="D5D5D5"/>
                  </a:solidFill>
                  <a:latin typeface="Helvetica"/>
                  <a:ea typeface="Helvetica"/>
                  <a:cs typeface="Helvetica"/>
                  <a:sym typeface="Helvetica"/>
                </a:defRPr>
              </a:pPr>
              <a:r>
                <a:t>Family stress factors can make the most vulnerable at greater risk of abuse</a:t>
              </a:r>
            </a:p>
            <a:p>
              <a:pPr marL="457200" indent="-317500" algn="l" defTabSz="457200">
                <a:buClr>
                  <a:srgbClr val="FFFFFF"/>
                </a:buClr>
                <a:buSzPct val="123000"/>
                <a:buFont typeface="Helvetica"/>
                <a:buChar char="•"/>
                <a:defRPr sz="3100">
                  <a:solidFill>
                    <a:srgbClr val="FFFFFF"/>
                  </a:solidFill>
                  <a:latin typeface="Helvetica"/>
                  <a:ea typeface="Helvetica"/>
                  <a:cs typeface="Helvetica"/>
                  <a:sym typeface="Helvetica"/>
                </a:defRPr>
              </a:pPr>
              <a:r>
                <a:t>Alcohol or drug misuse</a:t>
              </a:r>
            </a:p>
            <a:p>
              <a:pPr marL="457200" indent="-317500" algn="l" defTabSz="457200">
                <a:buClr>
                  <a:srgbClr val="FFFFFF"/>
                </a:buClr>
                <a:buSzPct val="123000"/>
                <a:buFont typeface="Helvetica"/>
                <a:buChar char="•"/>
                <a:defRPr sz="3100">
                  <a:solidFill>
                    <a:srgbClr val="FFFFFF"/>
                  </a:solidFill>
                  <a:latin typeface="Helvetica"/>
                  <a:ea typeface="Helvetica"/>
                  <a:cs typeface="Helvetica"/>
                  <a:sym typeface="Helvetica"/>
                </a:defRPr>
              </a:pPr>
              <a:r>
                <a:t>Disorganised or anti-social families</a:t>
              </a:r>
            </a:p>
            <a:p>
              <a:pPr marL="457200" indent="-317500" algn="l" defTabSz="457200">
                <a:buClr>
                  <a:srgbClr val="FFFFFF"/>
                </a:buClr>
                <a:buSzPct val="123000"/>
                <a:buFont typeface="Helvetica"/>
                <a:buChar char="•"/>
                <a:defRPr sz="3100">
                  <a:solidFill>
                    <a:srgbClr val="FFFFFF"/>
                  </a:solidFill>
                  <a:latin typeface="Helvetica"/>
                  <a:ea typeface="Helvetica"/>
                  <a:cs typeface="Helvetica"/>
                  <a:sym typeface="Helvetica"/>
                </a:defRPr>
              </a:pPr>
              <a:r>
                <a:t>Social isolation</a:t>
              </a:r>
            </a:p>
            <a:p>
              <a:pPr marL="457200" indent="-317500" algn="l" defTabSz="457200">
                <a:buClr>
                  <a:srgbClr val="FFFFFF"/>
                </a:buClr>
                <a:buSzPct val="123000"/>
                <a:buFont typeface="Helvetica"/>
                <a:buChar char="•"/>
                <a:defRPr sz="3100">
                  <a:solidFill>
                    <a:srgbClr val="FFFFFF"/>
                  </a:solidFill>
                  <a:latin typeface="Helvetica"/>
                  <a:ea typeface="Helvetica"/>
                  <a:cs typeface="Helvetica"/>
                  <a:sym typeface="Helvetica"/>
                </a:defRPr>
              </a:pPr>
              <a:r>
                <a:t>Domestic violence and abuse</a:t>
              </a:r>
            </a:p>
            <a:p>
              <a:pPr marL="457200" indent="-317500" algn="l" defTabSz="457200">
                <a:buClr>
                  <a:srgbClr val="FFFFFF"/>
                </a:buClr>
                <a:buSzPct val="123000"/>
                <a:buFont typeface="Helvetica"/>
                <a:buChar char="•"/>
                <a:defRPr sz="3100">
                  <a:solidFill>
                    <a:srgbClr val="FFFFFF"/>
                  </a:solidFill>
                  <a:latin typeface="Helvetica"/>
                  <a:ea typeface="Helvetica"/>
                  <a:cs typeface="Helvetica"/>
                  <a:sym typeface="Helvetica"/>
                </a:defRPr>
              </a:pPr>
              <a:r>
                <a:t>Disability</a:t>
              </a:r>
            </a:p>
            <a:p>
              <a:pPr marL="457200" indent="-317500" algn="l" defTabSz="457200">
                <a:buClr>
                  <a:srgbClr val="FFFFFF"/>
                </a:buClr>
                <a:buSzPct val="123000"/>
                <a:buFont typeface="Helvetica"/>
                <a:buChar char="•"/>
                <a:defRPr sz="3100">
                  <a:solidFill>
                    <a:srgbClr val="FFFFFF"/>
                  </a:solidFill>
                  <a:latin typeface="Helvetica"/>
                  <a:ea typeface="Helvetica"/>
                  <a:cs typeface="Helvetica"/>
                  <a:sym typeface="Helvetica"/>
                </a:defRPr>
              </a:pPr>
              <a:r>
                <a:t>Mental health issues or learning disabilities</a:t>
              </a:r>
            </a:p>
            <a:p>
              <a:pPr marL="457200" indent="-317500" algn="l" defTabSz="457200">
                <a:buClr>
                  <a:srgbClr val="FFFFFF"/>
                </a:buClr>
                <a:buSzPct val="123000"/>
                <a:buFont typeface="Helvetica"/>
                <a:buChar char="•"/>
                <a:defRPr sz="3100">
                  <a:solidFill>
                    <a:srgbClr val="FFFFFF"/>
                  </a:solidFill>
                  <a:latin typeface="Helvetica"/>
                  <a:ea typeface="Helvetica"/>
                  <a:cs typeface="Helvetica"/>
                  <a:sym typeface="Helvetica"/>
                </a:defRPr>
              </a:pPr>
              <a:r>
                <a:t>Family history</a:t>
              </a:r>
            </a:p>
            <a:p>
              <a:pPr marL="457200" indent="-317500" algn="l" defTabSz="457200">
                <a:buClr>
                  <a:srgbClr val="FFFFFF"/>
                </a:buClr>
                <a:buSzPct val="123000"/>
                <a:buFont typeface="Helvetica"/>
                <a:buChar char="•"/>
                <a:defRPr sz="3100">
                  <a:solidFill>
                    <a:srgbClr val="FFFFFF"/>
                  </a:solidFill>
                  <a:latin typeface="Helvetica"/>
                  <a:ea typeface="Helvetica"/>
                  <a:cs typeface="Helvetica"/>
                  <a:sym typeface="Helvetica"/>
                </a:defRPr>
              </a:pPr>
              <a:r>
                <a:t>Cultural or religious factors</a:t>
              </a:r>
            </a:p>
            <a:p>
              <a:pPr marL="457200" indent="-317500" algn="l" defTabSz="457200">
                <a:buClr>
                  <a:srgbClr val="FFFFFF"/>
                </a:buClr>
                <a:buSzPct val="123000"/>
                <a:buFont typeface="Helvetica"/>
                <a:buChar char="•"/>
                <a:defRPr sz="3100">
                  <a:solidFill>
                    <a:srgbClr val="FFFFFF"/>
                  </a:solidFill>
                  <a:latin typeface="Helvetica"/>
                  <a:ea typeface="Helvetica"/>
                  <a:cs typeface="Helvetica"/>
                  <a:sym typeface="Helvetica"/>
                </a:defRPr>
              </a:pPr>
              <a:r>
                <a:t>Financial problems</a:t>
              </a:r>
            </a:p>
            <a:p>
              <a:pPr marL="457200" indent="-317500" algn="l" defTabSz="457200">
                <a:buClr>
                  <a:srgbClr val="FFFFFF"/>
                </a:buClr>
                <a:buSzPct val="123000"/>
                <a:buFont typeface="Helvetica"/>
                <a:buChar char="•"/>
                <a:defRPr sz="3100">
                  <a:solidFill>
                    <a:srgbClr val="FFFFFF"/>
                  </a:solidFill>
                  <a:latin typeface="Helvetica"/>
                  <a:ea typeface="Helvetica"/>
                  <a:cs typeface="Helvetica"/>
                  <a:sym typeface="Helvetica"/>
                </a:defRPr>
              </a:pPr>
              <a:r>
                <a:t>Overcrowded or precariously housed families</a:t>
              </a:r>
            </a:p>
            <a:p>
              <a:pPr marL="457200" indent="-317500" algn="l" defTabSz="457200">
                <a:buClr>
                  <a:srgbClr val="FFFFFF"/>
                </a:buClr>
                <a:buSzPct val="123000"/>
                <a:buFont typeface="Helvetica"/>
                <a:buChar char="•"/>
                <a:defRPr sz="3100">
                  <a:solidFill>
                    <a:srgbClr val="FFFFFF"/>
                  </a:solidFill>
                  <a:latin typeface="Helvetica"/>
                  <a:ea typeface="Helvetica"/>
                  <a:cs typeface="Helvetica"/>
                  <a:sym typeface="Helvetica"/>
                </a:defRPr>
              </a:pPr>
              <a:r>
                <a:t>Addictive behaviour</a:t>
              </a:r>
            </a:p>
            <a:p>
              <a:pPr marL="457200" indent="-317500" algn="l" defTabSz="457200">
                <a:buClr>
                  <a:srgbClr val="FFFFFF"/>
                </a:buClr>
                <a:buSzPct val="123000"/>
                <a:buFont typeface="Helvetica"/>
                <a:buChar char="•"/>
                <a:defRPr sz="3100">
                  <a:solidFill>
                    <a:srgbClr val="FFFFFF"/>
                  </a:solidFill>
                  <a:latin typeface="Helvetica"/>
                  <a:ea typeface="Helvetica"/>
                  <a:cs typeface="Helvetica"/>
                  <a:sym typeface="Helvetica"/>
                </a:defRPr>
              </a:pPr>
              <a:r>
                <a:t>Relationship breakdown</a:t>
              </a:r>
            </a:p>
            <a:p>
              <a:pPr marL="457200" indent="-317500" algn="l" defTabSz="457200">
                <a:buClr>
                  <a:srgbClr val="FFFFFF"/>
                </a:buClr>
                <a:buSzPct val="123000"/>
                <a:buFont typeface="Helvetica"/>
                <a:buChar char="•"/>
                <a:defRPr sz="3100">
                  <a:solidFill>
                    <a:srgbClr val="FFFFFF"/>
                  </a:solidFill>
                  <a:latin typeface="Helvetica"/>
                  <a:ea typeface="Helvetica"/>
                  <a:cs typeface="Helvetica"/>
                  <a:sym typeface="Helvetica"/>
                </a:defRPr>
              </a:pPr>
              <a:r>
                <a:t>Being a refugee or asylum seeker</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409"/>
                                        </p:tgtEl>
                                        <p:attrNameLst>
                                          <p:attrName>style.visibility</p:attrName>
                                        </p:attrNameLst>
                                      </p:cBhvr>
                                      <p:to>
                                        <p:strVal val="visible"/>
                                      </p:to>
                                    </p:set>
                                    <p:anim calcmode="lin" valueType="num">
                                      <p:cBhvr>
                                        <p:cTn id="7" dur="1000" fill="hold"/>
                                        <p:tgtEl>
                                          <p:spTgt spid="409"/>
                                        </p:tgtEl>
                                        <p:attrNameLst>
                                          <p:attrName>ppt_x</p:attrName>
                                        </p:attrNameLst>
                                      </p:cBhvr>
                                      <p:tavLst>
                                        <p:tav tm="0">
                                          <p:val>
                                            <p:strVal val="0-#ppt_w/2"/>
                                          </p:val>
                                        </p:tav>
                                        <p:tav tm="100000">
                                          <p:val>
                                            <p:strVal val="#ppt_x"/>
                                          </p:val>
                                        </p:tav>
                                      </p:tavLst>
                                    </p:anim>
                                    <p:anim calcmode="lin" valueType="num">
                                      <p:cBhvr>
                                        <p:cTn id="8" dur="1000" fill="hold"/>
                                        <p:tgtEl>
                                          <p:spTgt spid="40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 grpId="1"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 name="toddleradult.jpg" descr="toddleradult.jpg"/>
          <p:cNvPicPr>
            <a:picLocks noChangeAspect="1"/>
          </p:cNvPicPr>
          <p:nvPr/>
        </p:nvPicPr>
        <p:blipFill>
          <a:blip r:embed="rId2"/>
          <a:stretch>
            <a:fillRect/>
          </a:stretch>
        </p:blipFill>
        <p:spPr>
          <a:xfrm>
            <a:off x="-72589" y="-180909"/>
            <a:ext cx="24529178" cy="16352786"/>
          </a:xfrm>
          <a:prstGeom prst="rect">
            <a:avLst/>
          </a:prstGeom>
          <a:ln w="12700">
            <a:miter lim="400000"/>
          </a:ln>
        </p:spPr>
      </p:pic>
      <p:sp>
        <p:nvSpPr>
          <p:cNvPr id="412" name="Rectangle"/>
          <p:cNvSpPr/>
          <p:nvPr/>
        </p:nvSpPr>
        <p:spPr>
          <a:xfrm>
            <a:off x="413" y="13450806"/>
            <a:ext cx="24383174" cy="390023"/>
          </a:xfrm>
          <a:prstGeom prst="rect">
            <a:avLst/>
          </a:prstGeom>
          <a:solidFill>
            <a:srgbClr val="929292"/>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413" name="Rounded Rectangle"/>
          <p:cNvSpPr/>
          <p:nvPr/>
        </p:nvSpPr>
        <p:spPr>
          <a:xfrm>
            <a:off x="-127000" y="13448673"/>
            <a:ext cx="7745413" cy="445090"/>
          </a:xfrm>
          <a:prstGeom prst="roundRect">
            <a:avLst>
              <a:gd name="adj" fmla="val 42800"/>
            </a:avLst>
          </a:prstGeom>
          <a:solidFill>
            <a:srgbClr val="6E9C37"/>
          </a:solidFill>
          <a:ln w="12700">
            <a:miter lim="400000"/>
          </a:ln>
        </p:spPr>
        <p:txBody>
          <a:bodyPr lIns="50800" tIns="50800" rIns="50800" bIns="50800" anchor="ctr"/>
          <a:lstStyle/>
          <a:p>
            <a:pPr defTabSz="825500">
              <a:defRPr sz="3200">
                <a:solidFill>
                  <a:srgbClr val="6D9B36"/>
                </a:solidFill>
                <a:latin typeface="Helvetica Neue Medium"/>
                <a:ea typeface="Helvetica Neue Medium"/>
                <a:cs typeface="Helvetica Neue Medium"/>
                <a:sym typeface="Helvetica Neue Medium"/>
              </a:defRPr>
            </a:pPr>
            <a:endParaRPr/>
          </a:p>
        </p:txBody>
      </p:sp>
      <p:sp>
        <p:nvSpPr>
          <p:cNvPr id="414" name="Part 3 - Children and young people"/>
          <p:cNvSpPr txBox="1"/>
          <p:nvPr/>
        </p:nvSpPr>
        <p:spPr>
          <a:xfrm>
            <a:off x="44246" y="13419981"/>
            <a:ext cx="3268219" cy="3246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1500" b="1">
                <a:solidFill>
                  <a:srgbClr val="FFFFFF"/>
                </a:solidFill>
              </a:defRPr>
            </a:lvl1pPr>
          </a:lstStyle>
          <a:p>
            <a:r>
              <a:t>Part 3 - Children and young people</a:t>
            </a:r>
          </a:p>
        </p:txBody>
      </p:sp>
      <p:sp>
        <p:nvSpPr>
          <p:cNvPr id="415"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416" name="Safeguarding Foundations"/>
          <p:cNvSpPr txBox="1"/>
          <p:nvPr/>
        </p:nvSpPr>
        <p:spPr>
          <a:xfrm>
            <a:off x="149553" y="63019"/>
            <a:ext cx="4303269" cy="523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825500">
              <a:defRPr sz="2800">
                <a:solidFill>
                  <a:srgbClr val="000000"/>
                </a:solidFill>
              </a:defRPr>
            </a:lvl1pPr>
          </a:lstStyle>
          <a:p>
            <a:r>
              <a:t>Safeguarding Foundations</a:t>
            </a:r>
          </a:p>
        </p:txBody>
      </p:sp>
      <p:sp>
        <p:nvSpPr>
          <p:cNvPr id="417" name="Focus on children and the toxic trio"/>
          <p:cNvSpPr txBox="1"/>
          <p:nvPr/>
        </p:nvSpPr>
        <p:spPr>
          <a:xfrm>
            <a:off x="149198" y="482006"/>
            <a:ext cx="7176555" cy="597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t>Focus on children and the toxic trio</a:t>
            </a:r>
          </a:p>
        </p:txBody>
      </p:sp>
      <p:pic>
        <p:nvPicPr>
          <p:cNvPr id="418"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grpSp>
        <p:nvGrpSpPr>
          <p:cNvPr id="421" name="Group"/>
          <p:cNvGrpSpPr/>
          <p:nvPr/>
        </p:nvGrpSpPr>
        <p:grpSpPr>
          <a:xfrm>
            <a:off x="3065887" y="3656858"/>
            <a:ext cx="7938445" cy="7895730"/>
            <a:chOff x="0" y="0"/>
            <a:chExt cx="7938444" cy="7895729"/>
          </a:xfrm>
        </p:grpSpPr>
        <p:sp>
          <p:nvSpPr>
            <p:cNvPr id="419" name="Rectangle"/>
            <p:cNvSpPr/>
            <p:nvPr/>
          </p:nvSpPr>
          <p:spPr>
            <a:xfrm>
              <a:off x="0" y="0"/>
              <a:ext cx="7938445" cy="7895730"/>
            </a:xfrm>
            <a:prstGeom prst="rect">
              <a:avLst/>
            </a:prstGeom>
            <a:solidFill>
              <a:srgbClr val="000000">
                <a:alpha val="78328"/>
              </a:srgbClr>
            </a:solidFill>
            <a:ln w="12700" cap="flat">
              <a:noFill/>
              <a:miter lim="400000"/>
            </a:ln>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420" name="Children are vulnerable because:…"/>
            <p:cNvSpPr txBox="1"/>
            <p:nvPr/>
          </p:nvSpPr>
          <p:spPr>
            <a:xfrm>
              <a:off x="380945" y="411143"/>
              <a:ext cx="7176555" cy="668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gn="l" defTabSz="457200">
                <a:defRPr sz="3100">
                  <a:solidFill>
                    <a:srgbClr val="D5D5D5"/>
                  </a:solidFill>
                  <a:latin typeface="Helvetica"/>
                  <a:ea typeface="Helvetica"/>
                  <a:cs typeface="Helvetica"/>
                  <a:sym typeface="Helvetica"/>
                </a:defRPr>
              </a:pPr>
              <a:r>
                <a:t>Children are vulnerable because:</a:t>
              </a:r>
            </a:p>
            <a:p>
              <a:pPr marL="457200" indent="-317500" algn="l" defTabSz="457200">
                <a:buClr>
                  <a:srgbClr val="FFFFFF"/>
                </a:buClr>
                <a:buSzPct val="123000"/>
                <a:buFont typeface="Helvetica"/>
                <a:buChar char="•"/>
                <a:defRPr sz="3100">
                  <a:solidFill>
                    <a:srgbClr val="FFFFFF"/>
                  </a:solidFill>
                  <a:latin typeface="Helvetica"/>
                  <a:ea typeface="Helvetica"/>
                  <a:cs typeface="Helvetica"/>
                  <a:sym typeface="Helvetica"/>
                </a:defRPr>
              </a:pPr>
              <a:r>
                <a:t>They are unable to completely provide for their own welfare, security, food and clothing.</a:t>
              </a:r>
            </a:p>
            <a:p>
              <a:pPr marL="457200" indent="-317500" algn="l" defTabSz="457200">
                <a:buClr>
                  <a:srgbClr val="FFFFFF"/>
                </a:buClr>
                <a:buSzPct val="123000"/>
                <a:buFont typeface="Helvetica"/>
                <a:buChar char="•"/>
                <a:defRPr sz="3100">
                  <a:solidFill>
                    <a:srgbClr val="FFFFFF"/>
                  </a:solidFill>
                  <a:latin typeface="Helvetica"/>
                  <a:ea typeface="Helvetica"/>
                  <a:cs typeface="Helvetica"/>
                  <a:sym typeface="Helvetica"/>
                </a:defRPr>
              </a:pPr>
              <a:endParaRPr/>
            </a:p>
            <a:p>
              <a:pPr marL="457200" indent="-317500" algn="l" defTabSz="457200">
                <a:buClr>
                  <a:srgbClr val="FFFFFF"/>
                </a:buClr>
                <a:buSzPct val="123000"/>
                <a:buFont typeface="Helvetica"/>
                <a:buChar char="•"/>
                <a:defRPr sz="3100">
                  <a:solidFill>
                    <a:srgbClr val="FFFFFF"/>
                  </a:solidFill>
                  <a:latin typeface="Helvetica"/>
                  <a:ea typeface="Helvetica"/>
                  <a:cs typeface="Helvetica"/>
                  <a:sym typeface="Helvetica"/>
                </a:defRPr>
              </a:pPr>
              <a:r>
                <a:t>Instinctively, they will look toward and trust adults to protect, support and nurture them.</a:t>
              </a:r>
            </a:p>
            <a:p>
              <a:pPr marL="457200" indent="-317500" algn="l" defTabSz="457200">
                <a:buClr>
                  <a:srgbClr val="FFFFFF"/>
                </a:buClr>
                <a:buSzPct val="123000"/>
                <a:buFont typeface="Helvetica"/>
                <a:buChar char="•"/>
                <a:defRPr sz="3100">
                  <a:solidFill>
                    <a:srgbClr val="FFFFFF"/>
                  </a:solidFill>
                  <a:latin typeface="Helvetica"/>
                  <a:ea typeface="Helvetica"/>
                  <a:cs typeface="Helvetica"/>
                  <a:sym typeface="Helvetica"/>
                </a:defRPr>
              </a:pPr>
              <a:endParaRPr/>
            </a:p>
            <a:p>
              <a:pPr marL="457200" indent="-317500" algn="l" defTabSz="457200">
                <a:buClr>
                  <a:srgbClr val="FFFFFF"/>
                </a:buClr>
                <a:buSzPct val="123000"/>
                <a:buFont typeface="Helvetica"/>
                <a:buChar char="•"/>
                <a:defRPr sz="3100">
                  <a:solidFill>
                    <a:srgbClr val="FFFFFF"/>
                  </a:solidFill>
                  <a:latin typeface="Helvetica"/>
                  <a:ea typeface="Helvetica"/>
                  <a:cs typeface="Helvetica"/>
                  <a:sym typeface="Helvetica"/>
                </a:defRPr>
              </a:pPr>
              <a:r>
                <a:t>Therefore, children within families experiencing high levels of stress (as indicated on the previous slide) are likely to be at higher risk of abuse or neglect.</a:t>
              </a:r>
            </a:p>
          </p:txBody>
        </p:sp>
      </p:grpSp>
      <p:grpSp>
        <p:nvGrpSpPr>
          <p:cNvPr id="426" name="Group"/>
          <p:cNvGrpSpPr/>
          <p:nvPr/>
        </p:nvGrpSpPr>
        <p:grpSpPr>
          <a:xfrm>
            <a:off x="12964952" y="3656858"/>
            <a:ext cx="7938445" cy="7895730"/>
            <a:chOff x="0" y="0"/>
            <a:chExt cx="7938444" cy="7895729"/>
          </a:xfrm>
        </p:grpSpPr>
        <p:sp>
          <p:nvSpPr>
            <p:cNvPr id="422" name="Rectangle"/>
            <p:cNvSpPr/>
            <p:nvPr/>
          </p:nvSpPr>
          <p:spPr>
            <a:xfrm>
              <a:off x="0" y="0"/>
              <a:ext cx="7938445" cy="7895730"/>
            </a:xfrm>
            <a:prstGeom prst="rect">
              <a:avLst/>
            </a:prstGeom>
            <a:solidFill>
              <a:srgbClr val="000000">
                <a:alpha val="78328"/>
              </a:srgbClr>
            </a:solidFill>
            <a:ln w="12700" cap="flat">
              <a:noFill/>
              <a:miter lim="400000"/>
            </a:ln>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pic>
          <p:nvPicPr>
            <p:cNvPr id="423" name="Toxic Trio.png" descr="Toxic Trio.png"/>
            <p:cNvPicPr>
              <a:picLocks noChangeAspect="1"/>
            </p:cNvPicPr>
            <p:nvPr/>
          </p:nvPicPr>
          <p:blipFill>
            <a:blip r:embed="rId4"/>
            <a:stretch>
              <a:fillRect/>
            </a:stretch>
          </p:blipFill>
          <p:spPr>
            <a:xfrm>
              <a:off x="1444269" y="1422911"/>
              <a:ext cx="5049907" cy="5049908"/>
            </a:xfrm>
            <a:prstGeom prst="rect">
              <a:avLst/>
            </a:prstGeom>
            <a:ln w="12700" cap="flat">
              <a:noFill/>
              <a:miter lim="400000"/>
            </a:ln>
            <a:effectLst/>
          </p:spPr>
        </p:pic>
        <p:sp>
          <p:nvSpPr>
            <p:cNvPr id="424" name="The 'Toxic Trio'"/>
            <p:cNvSpPr txBox="1"/>
            <p:nvPr/>
          </p:nvSpPr>
          <p:spPr>
            <a:xfrm>
              <a:off x="590525" y="411144"/>
              <a:ext cx="2715451" cy="571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l" defTabSz="457200">
                <a:defRPr sz="3100">
                  <a:solidFill>
                    <a:srgbClr val="FFFFFF"/>
                  </a:solidFill>
                  <a:latin typeface="Helvetica"/>
                  <a:ea typeface="Helvetica"/>
                  <a:cs typeface="Helvetica"/>
                  <a:sym typeface="Helvetica"/>
                </a:defRPr>
              </a:lvl1pPr>
            </a:lstStyle>
            <a:p>
              <a:r>
                <a:t>The 'Toxic Trio'</a:t>
              </a:r>
            </a:p>
          </p:txBody>
        </p:sp>
        <p:sp>
          <p:nvSpPr>
            <p:cNvPr id="425" name="Working Together to Safeguard Children (2018)"/>
            <p:cNvSpPr txBox="1"/>
            <p:nvPr/>
          </p:nvSpPr>
          <p:spPr>
            <a:xfrm>
              <a:off x="247852" y="7129312"/>
              <a:ext cx="5708750" cy="419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l" defTabSz="457200">
                <a:defRPr sz="2100" i="1">
                  <a:solidFill>
                    <a:srgbClr val="FFFFFF"/>
                  </a:solidFill>
                  <a:latin typeface="Helvetica"/>
                  <a:ea typeface="Helvetica"/>
                  <a:cs typeface="Helvetica"/>
                  <a:sym typeface="Helvetica"/>
                </a:defRPr>
              </a:lvl1pPr>
            </a:lstStyle>
            <a:p>
              <a:r>
                <a:t>Working Together to Safeguard Children (2018)</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421"/>
                                        </p:tgtEl>
                                        <p:attrNameLst>
                                          <p:attrName>style.visibility</p:attrName>
                                        </p:attrNameLst>
                                      </p:cBhvr>
                                      <p:to>
                                        <p:strVal val="visible"/>
                                      </p:to>
                                    </p:set>
                                    <p:anim calcmode="lin" valueType="num">
                                      <p:cBhvr>
                                        <p:cTn id="7" dur="1000" fill="hold"/>
                                        <p:tgtEl>
                                          <p:spTgt spid="421"/>
                                        </p:tgtEl>
                                        <p:attrNameLst>
                                          <p:attrName>ppt_x</p:attrName>
                                        </p:attrNameLst>
                                      </p:cBhvr>
                                      <p:tavLst>
                                        <p:tav tm="0">
                                          <p:val>
                                            <p:strVal val="0-#ppt_w/2"/>
                                          </p:val>
                                        </p:tav>
                                        <p:tav tm="100000">
                                          <p:val>
                                            <p:strVal val="#ppt_x"/>
                                          </p:val>
                                        </p:tav>
                                      </p:tavLst>
                                    </p:anim>
                                    <p:anim calcmode="lin" valueType="num">
                                      <p:cBhvr>
                                        <p:cTn id="8" dur="1000" fill="hold"/>
                                        <p:tgtEl>
                                          <p:spTgt spid="4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2" nodeType="clickEffect">
                                  <p:stCondLst>
                                    <p:cond delay="0"/>
                                  </p:stCondLst>
                                  <p:iterate>
                                    <p:tmAbs val="0"/>
                                  </p:iterate>
                                  <p:childTnLst>
                                    <p:set>
                                      <p:cBhvr>
                                        <p:cTn id="12" fill="hold"/>
                                        <p:tgtEl>
                                          <p:spTgt spid="426"/>
                                        </p:tgtEl>
                                        <p:attrNameLst>
                                          <p:attrName>style.visibility</p:attrName>
                                        </p:attrNameLst>
                                      </p:cBhvr>
                                      <p:to>
                                        <p:strVal val="visible"/>
                                      </p:to>
                                    </p:set>
                                    <p:anim calcmode="lin" valueType="num">
                                      <p:cBhvr>
                                        <p:cTn id="13" dur="1000" fill="hold"/>
                                        <p:tgtEl>
                                          <p:spTgt spid="426"/>
                                        </p:tgtEl>
                                        <p:attrNameLst>
                                          <p:attrName>ppt_x</p:attrName>
                                        </p:attrNameLst>
                                      </p:cBhvr>
                                      <p:tavLst>
                                        <p:tav tm="0">
                                          <p:val>
                                            <p:strVal val="1+#ppt_w/2"/>
                                          </p:val>
                                        </p:tav>
                                        <p:tav tm="100000">
                                          <p:val>
                                            <p:strVal val="#ppt_x"/>
                                          </p:val>
                                        </p:tav>
                                      </p:tavLst>
                                    </p:anim>
                                    <p:anim calcmode="lin" valueType="num">
                                      <p:cBhvr>
                                        <p:cTn id="14" dur="1000" fill="hold"/>
                                        <p:tgtEl>
                                          <p:spTgt spid="4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 grpId="1" animBg="1" advAuto="0"/>
      <p:bldP spid="426" grpId="2"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 name="disabledchild.jpg" descr="disabledchild.jpg"/>
          <p:cNvPicPr>
            <a:picLocks noChangeAspect="1"/>
          </p:cNvPicPr>
          <p:nvPr/>
        </p:nvPicPr>
        <p:blipFill>
          <a:blip r:embed="rId2"/>
          <a:stretch>
            <a:fillRect/>
          </a:stretch>
        </p:blipFill>
        <p:spPr>
          <a:xfrm>
            <a:off x="-6238" y="4918"/>
            <a:ext cx="24438299" cy="16658773"/>
          </a:xfrm>
          <a:prstGeom prst="rect">
            <a:avLst/>
          </a:prstGeom>
          <a:ln w="12700">
            <a:miter lim="400000"/>
          </a:ln>
        </p:spPr>
      </p:pic>
      <p:sp>
        <p:nvSpPr>
          <p:cNvPr id="429" name="Rectangle"/>
          <p:cNvSpPr/>
          <p:nvPr/>
        </p:nvSpPr>
        <p:spPr>
          <a:xfrm>
            <a:off x="413" y="13450806"/>
            <a:ext cx="24383174" cy="390023"/>
          </a:xfrm>
          <a:prstGeom prst="rect">
            <a:avLst/>
          </a:prstGeom>
          <a:solidFill>
            <a:srgbClr val="929292"/>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430" name="Rounded Rectangle"/>
          <p:cNvSpPr/>
          <p:nvPr/>
        </p:nvSpPr>
        <p:spPr>
          <a:xfrm>
            <a:off x="-127000" y="13448673"/>
            <a:ext cx="8214966" cy="445090"/>
          </a:xfrm>
          <a:prstGeom prst="roundRect">
            <a:avLst>
              <a:gd name="adj" fmla="val 42800"/>
            </a:avLst>
          </a:prstGeom>
          <a:solidFill>
            <a:srgbClr val="6E9C37"/>
          </a:solidFill>
          <a:ln w="12700">
            <a:miter lim="400000"/>
          </a:ln>
        </p:spPr>
        <p:txBody>
          <a:bodyPr lIns="50800" tIns="50800" rIns="50800" bIns="50800" anchor="ctr"/>
          <a:lstStyle/>
          <a:p>
            <a:pPr defTabSz="825500">
              <a:defRPr sz="3200">
                <a:solidFill>
                  <a:srgbClr val="6D9B36"/>
                </a:solidFill>
                <a:latin typeface="Helvetica Neue Medium"/>
                <a:ea typeface="Helvetica Neue Medium"/>
                <a:cs typeface="Helvetica Neue Medium"/>
                <a:sym typeface="Helvetica Neue Medium"/>
              </a:defRPr>
            </a:pPr>
            <a:endParaRPr/>
          </a:p>
        </p:txBody>
      </p:sp>
      <p:sp>
        <p:nvSpPr>
          <p:cNvPr id="431" name="Part 3 - Children and young people"/>
          <p:cNvSpPr txBox="1"/>
          <p:nvPr/>
        </p:nvSpPr>
        <p:spPr>
          <a:xfrm>
            <a:off x="44246" y="13419981"/>
            <a:ext cx="3268219" cy="3246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1500" b="1">
                <a:solidFill>
                  <a:srgbClr val="FFFFFF"/>
                </a:solidFill>
              </a:defRPr>
            </a:lvl1pPr>
          </a:lstStyle>
          <a:p>
            <a:r>
              <a:t>Part 3 - Children and young people</a:t>
            </a:r>
          </a:p>
        </p:txBody>
      </p:sp>
      <p:sp>
        <p:nvSpPr>
          <p:cNvPr id="432"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433" name="Safeguarding Foundations"/>
          <p:cNvSpPr txBox="1"/>
          <p:nvPr/>
        </p:nvSpPr>
        <p:spPr>
          <a:xfrm>
            <a:off x="149553" y="63019"/>
            <a:ext cx="4303269" cy="523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825500">
              <a:defRPr sz="2800">
                <a:solidFill>
                  <a:srgbClr val="000000"/>
                </a:solidFill>
              </a:defRPr>
            </a:lvl1pPr>
          </a:lstStyle>
          <a:p>
            <a:r>
              <a:t>Safeguarding Foundations</a:t>
            </a:r>
          </a:p>
        </p:txBody>
      </p:sp>
      <p:sp>
        <p:nvSpPr>
          <p:cNvPr id="434" name="Children with additional needs"/>
          <p:cNvSpPr txBox="1"/>
          <p:nvPr/>
        </p:nvSpPr>
        <p:spPr>
          <a:xfrm>
            <a:off x="149198" y="482006"/>
            <a:ext cx="6165686" cy="597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t>Children with additional needs</a:t>
            </a:r>
          </a:p>
        </p:txBody>
      </p:sp>
      <p:pic>
        <p:nvPicPr>
          <p:cNvPr id="435"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grpSp>
        <p:nvGrpSpPr>
          <p:cNvPr id="441" name="Group"/>
          <p:cNvGrpSpPr/>
          <p:nvPr/>
        </p:nvGrpSpPr>
        <p:grpSpPr>
          <a:xfrm>
            <a:off x="3453294" y="4317999"/>
            <a:ext cx="17006781" cy="5091145"/>
            <a:chOff x="0" y="0"/>
            <a:chExt cx="17006780" cy="5091143"/>
          </a:xfrm>
        </p:grpSpPr>
        <p:sp>
          <p:nvSpPr>
            <p:cNvPr id="436" name="Dependence on a wide network of carers…"/>
            <p:cNvSpPr txBox="1"/>
            <p:nvPr/>
          </p:nvSpPr>
          <p:spPr>
            <a:xfrm>
              <a:off x="998851" y="0"/>
              <a:ext cx="16007930" cy="50800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lgn="l" defTabSz="457200">
                <a:lnSpc>
                  <a:spcPct val="200000"/>
                </a:lnSpc>
                <a:defRPr sz="4700">
                  <a:solidFill>
                    <a:srgbClr val="FFFFFF"/>
                  </a:solidFill>
                  <a:effectLst>
                    <a:outerShdw blurRad="50800" dist="35921" dir="2700000" rotWithShape="0">
                      <a:srgbClr val="000000"/>
                    </a:outerShdw>
                  </a:effectLst>
                  <a:latin typeface="Helvetica"/>
                  <a:ea typeface="Helvetica"/>
                  <a:cs typeface="Helvetica"/>
                  <a:sym typeface="Helvetica"/>
                </a:defRPr>
              </a:pPr>
              <a:r>
                <a:t>Dependence on a wide network of carers</a:t>
              </a:r>
            </a:p>
            <a:p>
              <a:pPr algn="l" defTabSz="457200">
                <a:lnSpc>
                  <a:spcPct val="200000"/>
                </a:lnSpc>
                <a:defRPr sz="4700">
                  <a:solidFill>
                    <a:srgbClr val="FFFFFF"/>
                  </a:solidFill>
                  <a:effectLst>
                    <a:outerShdw blurRad="50800" dist="35921" dir="2700000" rotWithShape="0">
                      <a:srgbClr val="000000"/>
                    </a:outerShdw>
                  </a:effectLst>
                  <a:latin typeface="Helvetica"/>
                  <a:ea typeface="Helvetica"/>
                  <a:cs typeface="Helvetica"/>
                  <a:sym typeface="Helvetica"/>
                </a:defRPr>
              </a:pPr>
              <a:r>
                <a:t>More difficult to maintain boundaries in caring relationships</a:t>
              </a:r>
            </a:p>
            <a:p>
              <a:pPr algn="l" defTabSz="457200">
                <a:lnSpc>
                  <a:spcPct val="200000"/>
                </a:lnSpc>
                <a:defRPr sz="4700">
                  <a:solidFill>
                    <a:srgbClr val="FFFFFF"/>
                  </a:solidFill>
                  <a:effectLst>
                    <a:outerShdw blurRad="50800" dist="35921" dir="2700000" rotWithShape="0">
                      <a:srgbClr val="000000"/>
                    </a:outerShdw>
                  </a:effectLst>
                  <a:latin typeface="Helvetica"/>
                  <a:ea typeface="Helvetica"/>
                  <a:cs typeface="Helvetica"/>
                  <a:sym typeface="Helvetica"/>
                </a:defRPr>
              </a:pPr>
              <a:r>
                <a:t>Communication barriers</a:t>
              </a:r>
            </a:p>
            <a:p>
              <a:pPr algn="l" defTabSz="457200">
                <a:lnSpc>
                  <a:spcPct val="200000"/>
                </a:lnSpc>
                <a:defRPr sz="4700">
                  <a:solidFill>
                    <a:srgbClr val="FFFFFF"/>
                  </a:solidFill>
                  <a:effectLst>
                    <a:outerShdw blurRad="50800" dist="35921" dir="2700000" rotWithShape="0">
                      <a:srgbClr val="000000"/>
                    </a:outerShdw>
                  </a:effectLst>
                  <a:latin typeface="Helvetica"/>
                  <a:ea typeface="Helvetica"/>
                  <a:cs typeface="Helvetica"/>
                  <a:sym typeface="Helvetica"/>
                </a:defRPr>
              </a:pPr>
              <a:r>
                <a:t>Many of the usual channels to report abuse are inaccessible</a:t>
              </a:r>
            </a:p>
          </p:txBody>
        </p:sp>
        <p:pic>
          <p:nvPicPr>
            <p:cNvPr id="437" name="hands-helping-solid.png" descr="hands-helping-solid.png"/>
            <p:cNvPicPr>
              <a:picLocks noChangeAspect="1"/>
            </p:cNvPicPr>
            <p:nvPr/>
          </p:nvPicPr>
          <p:blipFill>
            <a:blip r:embed="rId4"/>
            <a:stretch>
              <a:fillRect/>
            </a:stretch>
          </p:blipFill>
          <p:spPr>
            <a:xfrm>
              <a:off x="0" y="159340"/>
              <a:ext cx="958695" cy="766957"/>
            </a:xfrm>
            <a:prstGeom prst="rect">
              <a:avLst/>
            </a:prstGeom>
            <a:ln w="12700" cap="flat">
              <a:noFill/>
              <a:miter lim="400000"/>
            </a:ln>
            <a:effectLst/>
          </p:spPr>
        </p:pic>
        <p:pic>
          <p:nvPicPr>
            <p:cNvPr id="438" name="hands-helping-solid.png" descr="hands-helping-solid.png"/>
            <p:cNvPicPr>
              <a:picLocks noChangeAspect="1"/>
            </p:cNvPicPr>
            <p:nvPr/>
          </p:nvPicPr>
          <p:blipFill>
            <a:blip r:embed="rId4"/>
            <a:stretch>
              <a:fillRect/>
            </a:stretch>
          </p:blipFill>
          <p:spPr>
            <a:xfrm>
              <a:off x="0" y="1562871"/>
              <a:ext cx="958695" cy="766957"/>
            </a:xfrm>
            <a:prstGeom prst="rect">
              <a:avLst/>
            </a:prstGeom>
            <a:ln w="12700" cap="flat">
              <a:noFill/>
              <a:miter lim="400000"/>
            </a:ln>
            <a:effectLst/>
          </p:spPr>
        </p:pic>
        <p:pic>
          <p:nvPicPr>
            <p:cNvPr id="439" name="hands-helping-solid.png" descr="hands-helping-solid.png"/>
            <p:cNvPicPr>
              <a:picLocks noChangeAspect="1"/>
            </p:cNvPicPr>
            <p:nvPr/>
          </p:nvPicPr>
          <p:blipFill>
            <a:blip r:embed="rId4"/>
            <a:stretch>
              <a:fillRect/>
            </a:stretch>
          </p:blipFill>
          <p:spPr>
            <a:xfrm>
              <a:off x="0" y="2966402"/>
              <a:ext cx="958695" cy="766957"/>
            </a:xfrm>
            <a:prstGeom prst="rect">
              <a:avLst/>
            </a:prstGeom>
            <a:ln w="12700" cap="flat">
              <a:noFill/>
              <a:miter lim="400000"/>
            </a:ln>
            <a:effectLst/>
          </p:spPr>
        </p:pic>
        <p:pic>
          <p:nvPicPr>
            <p:cNvPr id="440" name="hands-helping-solid.png" descr="hands-helping-solid.png"/>
            <p:cNvPicPr>
              <a:picLocks noChangeAspect="1"/>
            </p:cNvPicPr>
            <p:nvPr/>
          </p:nvPicPr>
          <p:blipFill>
            <a:blip r:embed="rId4"/>
            <a:stretch>
              <a:fillRect/>
            </a:stretch>
          </p:blipFill>
          <p:spPr>
            <a:xfrm>
              <a:off x="47840" y="4324187"/>
              <a:ext cx="958696" cy="766957"/>
            </a:xfrm>
            <a:prstGeom prst="rect">
              <a:avLst/>
            </a:prstGeom>
            <a:ln w="12700" cap="flat">
              <a:noFill/>
              <a:miter lim="400000"/>
            </a:ln>
            <a:effectLst/>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441"/>
                                        </p:tgtEl>
                                        <p:attrNameLst>
                                          <p:attrName>style.visibility</p:attrName>
                                        </p:attrNameLst>
                                      </p:cBhvr>
                                      <p:to>
                                        <p:strVal val="visible"/>
                                      </p:to>
                                    </p:set>
                                    <p:anim calcmode="lin" valueType="num">
                                      <p:cBhvr>
                                        <p:cTn id="7" dur="1000" fill="hold"/>
                                        <p:tgtEl>
                                          <p:spTgt spid="441"/>
                                        </p:tgtEl>
                                        <p:attrNameLst>
                                          <p:attrName>ppt_x</p:attrName>
                                        </p:attrNameLst>
                                      </p:cBhvr>
                                      <p:tavLst>
                                        <p:tav tm="0">
                                          <p:val>
                                            <p:strVal val="0-#ppt_w/2"/>
                                          </p:val>
                                        </p:tav>
                                        <p:tav tm="100000">
                                          <p:val>
                                            <p:strVal val="#ppt_x"/>
                                          </p:val>
                                        </p:tav>
                                      </p:tavLst>
                                    </p:anim>
                                    <p:anim calcmode="lin" valueType="num">
                                      <p:cBhvr>
                                        <p:cTn id="8" dur="1000" fill="hold"/>
                                        <p:tgtEl>
                                          <p:spTgt spid="4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 grpId="1"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 name="childhandsprayer.jpg" descr="childhandsprayer.jpg"/>
          <p:cNvPicPr>
            <a:picLocks noChangeAspect="1"/>
          </p:cNvPicPr>
          <p:nvPr/>
        </p:nvPicPr>
        <p:blipFill>
          <a:blip r:embed="rId2"/>
          <a:stretch>
            <a:fillRect/>
          </a:stretch>
        </p:blipFill>
        <p:spPr>
          <a:xfrm>
            <a:off x="-138940" y="80997"/>
            <a:ext cx="24661880" cy="16667322"/>
          </a:xfrm>
          <a:prstGeom prst="rect">
            <a:avLst/>
          </a:prstGeom>
          <a:ln w="12700">
            <a:miter lim="400000"/>
          </a:ln>
        </p:spPr>
      </p:pic>
      <p:sp>
        <p:nvSpPr>
          <p:cNvPr id="444" name="Rectangle"/>
          <p:cNvSpPr/>
          <p:nvPr/>
        </p:nvSpPr>
        <p:spPr>
          <a:xfrm>
            <a:off x="413" y="13450806"/>
            <a:ext cx="24383174" cy="390023"/>
          </a:xfrm>
          <a:prstGeom prst="rect">
            <a:avLst/>
          </a:prstGeom>
          <a:solidFill>
            <a:srgbClr val="929292"/>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445" name="Rounded Rectangle"/>
          <p:cNvSpPr/>
          <p:nvPr/>
        </p:nvSpPr>
        <p:spPr>
          <a:xfrm>
            <a:off x="-127000" y="13448673"/>
            <a:ext cx="8720287" cy="445090"/>
          </a:xfrm>
          <a:prstGeom prst="roundRect">
            <a:avLst>
              <a:gd name="adj" fmla="val 42800"/>
            </a:avLst>
          </a:prstGeom>
          <a:solidFill>
            <a:srgbClr val="6E9C37"/>
          </a:solidFill>
          <a:ln w="12700">
            <a:miter lim="400000"/>
          </a:ln>
        </p:spPr>
        <p:txBody>
          <a:bodyPr lIns="50800" tIns="50800" rIns="50800" bIns="50800" anchor="ctr"/>
          <a:lstStyle/>
          <a:p>
            <a:pPr defTabSz="825500">
              <a:defRPr sz="3200">
                <a:solidFill>
                  <a:srgbClr val="6D9B36"/>
                </a:solidFill>
                <a:latin typeface="Helvetica Neue Medium"/>
                <a:ea typeface="Helvetica Neue Medium"/>
                <a:cs typeface="Helvetica Neue Medium"/>
                <a:sym typeface="Helvetica Neue Medium"/>
              </a:defRPr>
            </a:pPr>
            <a:endParaRPr/>
          </a:p>
        </p:txBody>
      </p:sp>
      <p:sp>
        <p:nvSpPr>
          <p:cNvPr id="446" name="Part 3 - Children and young people"/>
          <p:cNvSpPr txBox="1"/>
          <p:nvPr/>
        </p:nvSpPr>
        <p:spPr>
          <a:xfrm>
            <a:off x="44246" y="13419981"/>
            <a:ext cx="3268219" cy="3246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1500" b="1">
                <a:solidFill>
                  <a:srgbClr val="FFFFFF"/>
                </a:solidFill>
              </a:defRPr>
            </a:lvl1pPr>
          </a:lstStyle>
          <a:p>
            <a:r>
              <a:t>Part 3 - Children and young people</a:t>
            </a:r>
          </a:p>
        </p:txBody>
      </p:sp>
      <p:sp>
        <p:nvSpPr>
          <p:cNvPr id="447"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448" name="Safeguarding Foundations"/>
          <p:cNvSpPr txBox="1"/>
          <p:nvPr/>
        </p:nvSpPr>
        <p:spPr>
          <a:xfrm>
            <a:off x="149553" y="63019"/>
            <a:ext cx="4303269" cy="523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825500">
              <a:defRPr sz="2800">
                <a:solidFill>
                  <a:srgbClr val="000000"/>
                </a:solidFill>
              </a:defRPr>
            </a:lvl1pPr>
          </a:lstStyle>
          <a:p>
            <a:r>
              <a:t>Safeguarding Foundations</a:t>
            </a:r>
          </a:p>
        </p:txBody>
      </p:sp>
      <p:sp>
        <p:nvSpPr>
          <p:cNvPr id="449" name="Children in the church"/>
          <p:cNvSpPr txBox="1"/>
          <p:nvPr/>
        </p:nvSpPr>
        <p:spPr>
          <a:xfrm>
            <a:off x="149198" y="482006"/>
            <a:ext cx="4515270" cy="597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t>Children in the church</a:t>
            </a:r>
          </a:p>
        </p:txBody>
      </p:sp>
      <p:pic>
        <p:nvPicPr>
          <p:cNvPr id="450"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grpSp>
        <p:nvGrpSpPr>
          <p:cNvPr id="454" name="Group"/>
          <p:cNvGrpSpPr/>
          <p:nvPr/>
        </p:nvGrpSpPr>
        <p:grpSpPr>
          <a:xfrm>
            <a:off x="6750757" y="2366585"/>
            <a:ext cx="10729082" cy="2239924"/>
            <a:chOff x="0" y="0"/>
            <a:chExt cx="10729080" cy="2239923"/>
          </a:xfrm>
        </p:grpSpPr>
        <p:sp>
          <p:nvSpPr>
            <p:cNvPr id="451" name="Rectangle"/>
            <p:cNvSpPr/>
            <p:nvPr/>
          </p:nvSpPr>
          <p:spPr>
            <a:xfrm>
              <a:off x="0" y="0"/>
              <a:ext cx="10729081" cy="2239924"/>
            </a:xfrm>
            <a:prstGeom prst="rect">
              <a:avLst/>
            </a:prstGeom>
            <a:solidFill>
              <a:srgbClr val="000000">
                <a:alpha val="83758"/>
              </a:srgbClr>
            </a:solidFill>
            <a:ln w="12700" cap="flat">
              <a:noFill/>
              <a:miter lim="400000"/>
            </a:ln>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452" name="Provide an open, transparent, positive, safe, nurturing environment"/>
            <p:cNvSpPr txBox="1"/>
            <p:nvPr/>
          </p:nvSpPr>
          <p:spPr>
            <a:xfrm>
              <a:off x="1262262" y="510361"/>
              <a:ext cx="8901654" cy="1219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lvl="1" algn="l" defTabSz="457200">
                <a:defRPr sz="3700">
                  <a:solidFill>
                    <a:srgbClr val="FFFFFF"/>
                  </a:solidFill>
                  <a:effectLst>
                    <a:outerShdw blurRad="50800" dist="35921" dir="2700000" rotWithShape="0">
                      <a:srgbClr val="000000"/>
                    </a:outerShdw>
                  </a:effectLst>
                  <a:latin typeface="Helvetica"/>
                  <a:ea typeface="Helvetica"/>
                  <a:cs typeface="Helvetica"/>
                  <a:sym typeface="Helvetica"/>
                </a:defRPr>
              </a:pPr>
              <a:r>
                <a:t>Provide an open, transparent, positive, safe, nurturing environment</a:t>
              </a:r>
            </a:p>
          </p:txBody>
        </p:sp>
        <p:pic>
          <p:nvPicPr>
            <p:cNvPr id="453" name="cross-solid.png" descr="cross-solid.png"/>
            <p:cNvPicPr>
              <a:picLocks noChangeAspect="1"/>
            </p:cNvPicPr>
            <p:nvPr/>
          </p:nvPicPr>
          <p:blipFill>
            <a:blip r:embed="rId4"/>
            <a:stretch>
              <a:fillRect/>
            </a:stretch>
          </p:blipFill>
          <p:spPr>
            <a:xfrm>
              <a:off x="563498" y="554894"/>
              <a:ext cx="790553" cy="1054070"/>
            </a:xfrm>
            <a:prstGeom prst="rect">
              <a:avLst/>
            </a:prstGeom>
            <a:ln w="12700" cap="flat">
              <a:noFill/>
              <a:miter lim="400000"/>
            </a:ln>
            <a:effectLst/>
          </p:spPr>
        </p:pic>
      </p:grpSp>
      <p:grpSp>
        <p:nvGrpSpPr>
          <p:cNvPr id="458" name="Group"/>
          <p:cNvGrpSpPr/>
          <p:nvPr/>
        </p:nvGrpSpPr>
        <p:grpSpPr>
          <a:xfrm>
            <a:off x="6750757" y="4976736"/>
            <a:ext cx="10729082" cy="2239924"/>
            <a:chOff x="0" y="0"/>
            <a:chExt cx="10729080" cy="2239923"/>
          </a:xfrm>
        </p:grpSpPr>
        <p:sp>
          <p:nvSpPr>
            <p:cNvPr id="455" name="Rectangle"/>
            <p:cNvSpPr/>
            <p:nvPr/>
          </p:nvSpPr>
          <p:spPr>
            <a:xfrm>
              <a:off x="0" y="0"/>
              <a:ext cx="10729081" cy="2239924"/>
            </a:xfrm>
            <a:prstGeom prst="rect">
              <a:avLst/>
            </a:prstGeom>
            <a:solidFill>
              <a:srgbClr val="000000">
                <a:alpha val="83758"/>
              </a:srgbClr>
            </a:solidFill>
            <a:ln w="12700" cap="flat">
              <a:noFill/>
              <a:miter lim="400000"/>
            </a:ln>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456" name="Be aware that their home environment may not be safe or nurturing"/>
            <p:cNvSpPr txBox="1"/>
            <p:nvPr/>
          </p:nvSpPr>
          <p:spPr>
            <a:xfrm>
              <a:off x="1666502" y="510361"/>
              <a:ext cx="8720288" cy="1219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l" defTabSz="457200">
                <a:defRPr sz="3700">
                  <a:solidFill>
                    <a:srgbClr val="FFFFFF"/>
                  </a:solidFill>
                  <a:effectLst>
                    <a:outerShdw blurRad="50800" dist="35921" dir="2700000" rotWithShape="0">
                      <a:srgbClr val="000000"/>
                    </a:outerShdw>
                  </a:effectLst>
                  <a:latin typeface="Helvetica"/>
                  <a:ea typeface="Helvetica"/>
                  <a:cs typeface="Helvetica"/>
                  <a:sym typeface="Helvetica"/>
                </a:defRPr>
              </a:lvl1pPr>
            </a:lstStyle>
            <a:p>
              <a:r>
                <a:t>Be aware that their home environment may not be safe or nurturing</a:t>
              </a:r>
            </a:p>
          </p:txBody>
        </p:sp>
        <p:pic>
          <p:nvPicPr>
            <p:cNvPr id="457" name="cross-solid.png" descr="cross-solid.png"/>
            <p:cNvPicPr>
              <a:picLocks noChangeAspect="1"/>
            </p:cNvPicPr>
            <p:nvPr/>
          </p:nvPicPr>
          <p:blipFill>
            <a:blip r:embed="rId4"/>
            <a:stretch>
              <a:fillRect/>
            </a:stretch>
          </p:blipFill>
          <p:spPr>
            <a:xfrm>
              <a:off x="563498" y="630959"/>
              <a:ext cx="790553" cy="1054071"/>
            </a:xfrm>
            <a:prstGeom prst="rect">
              <a:avLst/>
            </a:prstGeom>
            <a:ln w="12700" cap="flat">
              <a:noFill/>
              <a:miter lim="400000"/>
            </a:ln>
            <a:effectLst/>
          </p:spPr>
        </p:pic>
      </p:grpSp>
      <p:grpSp>
        <p:nvGrpSpPr>
          <p:cNvPr id="462" name="Group"/>
          <p:cNvGrpSpPr/>
          <p:nvPr/>
        </p:nvGrpSpPr>
        <p:grpSpPr>
          <a:xfrm>
            <a:off x="6746020" y="7593216"/>
            <a:ext cx="10850138" cy="2239924"/>
            <a:chOff x="0" y="0"/>
            <a:chExt cx="10850137" cy="2239923"/>
          </a:xfrm>
        </p:grpSpPr>
        <p:sp>
          <p:nvSpPr>
            <p:cNvPr id="459" name="Rectangle"/>
            <p:cNvSpPr/>
            <p:nvPr/>
          </p:nvSpPr>
          <p:spPr>
            <a:xfrm>
              <a:off x="0" y="0"/>
              <a:ext cx="10850138" cy="2239924"/>
            </a:xfrm>
            <a:prstGeom prst="rect">
              <a:avLst/>
            </a:prstGeom>
            <a:solidFill>
              <a:srgbClr val="000000">
                <a:alpha val="83758"/>
              </a:srgbClr>
            </a:solidFill>
            <a:ln w="12700" cap="flat">
              <a:noFill/>
              <a:miter lim="400000"/>
            </a:ln>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460" name="This can be complex, but it is essential"/>
            <p:cNvSpPr txBox="1"/>
            <p:nvPr/>
          </p:nvSpPr>
          <p:spPr>
            <a:xfrm>
              <a:off x="1638534" y="789761"/>
              <a:ext cx="8158586" cy="660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l" defTabSz="457200">
                <a:defRPr sz="3700">
                  <a:solidFill>
                    <a:srgbClr val="FFFFFF"/>
                  </a:solidFill>
                  <a:effectLst>
                    <a:outerShdw blurRad="50800" dist="35921" dir="2700000" rotWithShape="0">
                      <a:srgbClr val="000000"/>
                    </a:outerShdw>
                  </a:effectLst>
                  <a:latin typeface="Helvetica"/>
                  <a:ea typeface="Helvetica"/>
                  <a:cs typeface="Helvetica"/>
                  <a:sym typeface="Helvetica"/>
                </a:defRPr>
              </a:lvl1pPr>
            </a:lstStyle>
            <a:p>
              <a:r>
                <a:t>This can be complex, but it is essential</a:t>
              </a:r>
            </a:p>
          </p:txBody>
        </p:sp>
        <p:pic>
          <p:nvPicPr>
            <p:cNvPr id="461" name="cross-solid.png" descr="cross-solid.png"/>
            <p:cNvPicPr>
              <a:picLocks noChangeAspect="1"/>
            </p:cNvPicPr>
            <p:nvPr/>
          </p:nvPicPr>
          <p:blipFill>
            <a:blip r:embed="rId4"/>
            <a:stretch>
              <a:fillRect/>
            </a:stretch>
          </p:blipFill>
          <p:spPr>
            <a:xfrm>
              <a:off x="568235" y="653226"/>
              <a:ext cx="790553" cy="1054070"/>
            </a:xfrm>
            <a:prstGeom prst="rect">
              <a:avLst/>
            </a:prstGeom>
            <a:ln w="12700" cap="flat">
              <a:noFill/>
              <a:miter lim="400000"/>
            </a:ln>
            <a:effectLst/>
          </p:spPr>
        </p:pic>
      </p:grpSp>
      <p:grpSp>
        <p:nvGrpSpPr>
          <p:cNvPr id="466" name="Group"/>
          <p:cNvGrpSpPr/>
          <p:nvPr/>
        </p:nvGrpSpPr>
        <p:grpSpPr>
          <a:xfrm>
            <a:off x="6787842" y="10209696"/>
            <a:ext cx="10850138" cy="2239924"/>
            <a:chOff x="0" y="0"/>
            <a:chExt cx="10850137" cy="2239923"/>
          </a:xfrm>
        </p:grpSpPr>
        <p:sp>
          <p:nvSpPr>
            <p:cNvPr id="463" name="Rectangle"/>
            <p:cNvSpPr/>
            <p:nvPr/>
          </p:nvSpPr>
          <p:spPr>
            <a:xfrm>
              <a:off x="0" y="0"/>
              <a:ext cx="10850138" cy="2239924"/>
            </a:xfrm>
            <a:prstGeom prst="rect">
              <a:avLst/>
            </a:prstGeom>
            <a:solidFill>
              <a:srgbClr val="000000">
                <a:alpha val="83758"/>
              </a:srgbClr>
            </a:solidFill>
            <a:ln w="12700" cap="flat">
              <a:noFill/>
              <a:miter lim="400000"/>
            </a:ln>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464" name="Ensure that all ministry is undertaken by those who intend ‘good and not harm’"/>
            <p:cNvSpPr txBox="1"/>
            <p:nvPr/>
          </p:nvSpPr>
          <p:spPr>
            <a:xfrm>
              <a:off x="1668073" y="427796"/>
              <a:ext cx="8642978" cy="1219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l" defTabSz="457200">
                <a:defRPr sz="3700">
                  <a:solidFill>
                    <a:srgbClr val="FFFFFF"/>
                  </a:solidFill>
                  <a:effectLst>
                    <a:outerShdw blurRad="50800" dist="35921" dir="2700000" rotWithShape="0">
                      <a:srgbClr val="000000"/>
                    </a:outerShdw>
                  </a:effectLst>
                  <a:latin typeface="Helvetica"/>
                  <a:ea typeface="Helvetica"/>
                  <a:cs typeface="Helvetica"/>
                  <a:sym typeface="Helvetica"/>
                </a:defRPr>
              </a:lvl1pPr>
            </a:lstStyle>
            <a:p>
              <a:r>
                <a:t>Ensure that all ministry is undertaken by those who intend ‘good and not harm’</a:t>
              </a:r>
            </a:p>
          </p:txBody>
        </p:sp>
        <p:pic>
          <p:nvPicPr>
            <p:cNvPr id="465" name="cross-solid.png" descr="cross-solid.png"/>
            <p:cNvPicPr>
              <a:picLocks noChangeAspect="1"/>
            </p:cNvPicPr>
            <p:nvPr/>
          </p:nvPicPr>
          <p:blipFill>
            <a:blip r:embed="rId4"/>
            <a:stretch>
              <a:fillRect/>
            </a:stretch>
          </p:blipFill>
          <p:spPr>
            <a:xfrm>
              <a:off x="526413" y="618301"/>
              <a:ext cx="790553" cy="1054071"/>
            </a:xfrm>
            <a:prstGeom prst="rect">
              <a:avLst/>
            </a:prstGeom>
            <a:ln w="12700" cap="flat">
              <a:noFill/>
              <a:miter lim="400000"/>
            </a:ln>
            <a:effectLst/>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454"/>
                                        </p:tgtEl>
                                        <p:attrNameLst>
                                          <p:attrName>style.visibility</p:attrName>
                                        </p:attrNameLst>
                                      </p:cBhvr>
                                      <p:to>
                                        <p:strVal val="visible"/>
                                      </p:to>
                                    </p:set>
                                    <p:anim calcmode="lin" valueType="num">
                                      <p:cBhvr>
                                        <p:cTn id="7" dur="1000" fill="hold"/>
                                        <p:tgtEl>
                                          <p:spTgt spid="454"/>
                                        </p:tgtEl>
                                        <p:attrNameLst>
                                          <p:attrName>ppt_x</p:attrName>
                                        </p:attrNameLst>
                                      </p:cBhvr>
                                      <p:tavLst>
                                        <p:tav tm="0">
                                          <p:val>
                                            <p:strVal val="0-#ppt_w/2"/>
                                          </p:val>
                                        </p:tav>
                                        <p:tav tm="100000">
                                          <p:val>
                                            <p:strVal val="#ppt_x"/>
                                          </p:val>
                                        </p:tav>
                                      </p:tavLst>
                                    </p:anim>
                                    <p:anim calcmode="lin" valueType="num">
                                      <p:cBhvr>
                                        <p:cTn id="8" dur="1000" fill="hold"/>
                                        <p:tgtEl>
                                          <p:spTgt spid="45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2" nodeType="clickEffect">
                                  <p:stCondLst>
                                    <p:cond delay="0"/>
                                  </p:stCondLst>
                                  <p:iterate>
                                    <p:tmAbs val="0"/>
                                  </p:iterate>
                                  <p:childTnLst>
                                    <p:set>
                                      <p:cBhvr>
                                        <p:cTn id="12" fill="hold"/>
                                        <p:tgtEl>
                                          <p:spTgt spid="458"/>
                                        </p:tgtEl>
                                        <p:attrNameLst>
                                          <p:attrName>style.visibility</p:attrName>
                                        </p:attrNameLst>
                                      </p:cBhvr>
                                      <p:to>
                                        <p:strVal val="visible"/>
                                      </p:to>
                                    </p:set>
                                    <p:anim calcmode="lin" valueType="num">
                                      <p:cBhvr>
                                        <p:cTn id="13" dur="1000" fill="hold"/>
                                        <p:tgtEl>
                                          <p:spTgt spid="458"/>
                                        </p:tgtEl>
                                        <p:attrNameLst>
                                          <p:attrName>ppt_x</p:attrName>
                                        </p:attrNameLst>
                                      </p:cBhvr>
                                      <p:tavLst>
                                        <p:tav tm="0">
                                          <p:val>
                                            <p:strVal val="0-#ppt_w/2"/>
                                          </p:val>
                                        </p:tav>
                                        <p:tav tm="100000">
                                          <p:val>
                                            <p:strVal val="#ppt_x"/>
                                          </p:val>
                                        </p:tav>
                                      </p:tavLst>
                                    </p:anim>
                                    <p:anim calcmode="lin" valueType="num">
                                      <p:cBhvr>
                                        <p:cTn id="14" dur="1000" fill="hold"/>
                                        <p:tgtEl>
                                          <p:spTgt spid="45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3" nodeType="clickEffect">
                                  <p:stCondLst>
                                    <p:cond delay="0"/>
                                  </p:stCondLst>
                                  <p:iterate>
                                    <p:tmAbs val="0"/>
                                  </p:iterate>
                                  <p:childTnLst>
                                    <p:set>
                                      <p:cBhvr>
                                        <p:cTn id="18" fill="hold"/>
                                        <p:tgtEl>
                                          <p:spTgt spid="462"/>
                                        </p:tgtEl>
                                        <p:attrNameLst>
                                          <p:attrName>style.visibility</p:attrName>
                                        </p:attrNameLst>
                                      </p:cBhvr>
                                      <p:to>
                                        <p:strVal val="visible"/>
                                      </p:to>
                                    </p:set>
                                    <p:anim calcmode="lin" valueType="num">
                                      <p:cBhvr>
                                        <p:cTn id="19" dur="1000" fill="hold"/>
                                        <p:tgtEl>
                                          <p:spTgt spid="462"/>
                                        </p:tgtEl>
                                        <p:attrNameLst>
                                          <p:attrName>ppt_x</p:attrName>
                                        </p:attrNameLst>
                                      </p:cBhvr>
                                      <p:tavLst>
                                        <p:tav tm="0">
                                          <p:val>
                                            <p:strVal val="0-#ppt_w/2"/>
                                          </p:val>
                                        </p:tav>
                                        <p:tav tm="100000">
                                          <p:val>
                                            <p:strVal val="#ppt_x"/>
                                          </p:val>
                                        </p:tav>
                                      </p:tavLst>
                                    </p:anim>
                                    <p:anim calcmode="lin" valueType="num">
                                      <p:cBhvr>
                                        <p:cTn id="20" dur="1000" fill="hold"/>
                                        <p:tgtEl>
                                          <p:spTgt spid="46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4" nodeType="clickEffect">
                                  <p:stCondLst>
                                    <p:cond delay="0"/>
                                  </p:stCondLst>
                                  <p:iterate>
                                    <p:tmAbs val="0"/>
                                  </p:iterate>
                                  <p:childTnLst>
                                    <p:set>
                                      <p:cBhvr>
                                        <p:cTn id="24" fill="hold"/>
                                        <p:tgtEl>
                                          <p:spTgt spid="466"/>
                                        </p:tgtEl>
                                        <p:attrNameLst>
                                          <p:attrName>style.visibility</p:attrName>
                                        </p:attrNameLst>
                                      </p:cBhvr>
                                      <p:to>
                                        <p:strVal val="visible"/>
                                      </p:to>
                                    </p:set>
                                    <p:anim calcmode="lin" valueType="num">
                                      <p:cBhvr>
                                        <p:cTn id="25" dur="1000" fill="hold"/>
                                        <p:tgtEl>
                                          <p:spTgt spid="466"/>
                                        </p:tgtEl>
                                        <p:attrNameLst>
                                          <p:attrName>ppt_x</p:attrName>
                                        </p:attrNameLst>
                                      </p:cBhvr>
                                      <p:tavLst>
                                        <p:tav tm="0">
                                          <p:val>
                                            <p:strVal val="0-#ppt_w/2"/>
                                          </p:val>
                                        </p:tav>
                                        <p:tav tm="100000">
                                          <p:val>
                                            <p:strVal val="#ppt_x"/>
                                          </p:val>
                                        </p:tav>
                                      </p:tavLst>
                                    </p:anim>
                                    <p:anim calcmode="lin" valueType="num">
                                      <p:cBhvr>
                                        <p:cTn id="26" dur="1000" fill="hold"/>
                                        <p:tgtEl>
                                          <p:spTgt spid="46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 grpId="1" animBg="1" advAuto="0"/>
      <p:bldP spid="458" grpId="2" animBg="1" advAuto="0"/>
      <p:bldP spid="462" grpId="3" animBg="1" advAuto="0"/>
      <p:bldP spid="466" grpId="4"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pedestrians.jpg" descr="pedestrians.jpg"/>
          <p:cNvPicPr>
            <a:picLocks noChangeAspect="1"/>
          </p:cNvPicPr>
          <p:nvPr/>
        </p:nvPicPr>
        <p:blipFill>
          <a:blip r:embed="rId2"/>
          <a:srcRect b="25130"/>
          <a:stretch>
            <a:fillRect/>
          </a:stretch>
        </p:blipFill>
        <p:spPr>
          <a:xfrm>
            <a:off x="-1325125" y="-115293"/>
            <a:ext cx="27952779" cy="13946561"/>
          </a:xfrm>
          <a:prstGeom prst="rect">
            <a:avLst/>
          </a:prstGeom>
          <a:ln w="12700">
            <a:miter lim="400000"/>
          </a:ln>
        </p:spPr>
      </p:pic>
      <p:grpSp>
        <p:nvGrpSpPr>
          <p:cNvPr id="168" name="Group"/>
          <p:cNvGrpSpPr/>
          <p:nvPr/>
        </p:nvGrpSpPr>
        <p:grpSpPr>
          <a:xfrm>
            <a:off x="877283" y="3303204"/>
            <a:ext cx="4446283" cy="8350176"/>
            <a:chOff x="0" y="0"/>
            <a:chExt cx="4446282" cy="8350174"/>
          </a:xfrm>
        </p:grpSpPr>
        <p:sp>
          <p:nvSpPr>
            <p:cNvPr id="164" name="Rectangle"/>
            <p:cNvSpPr/>
            <p:nvPr/>
          </p:nvSpPr>
          <p:spPr>
            <a:xfrm>
              <a:off x="0" y="0"/>
              <a:ext cx="4446283" cy="8350175"/>
            </a:xfrm>
            <a:prstGeom prst="rect">
              <a:avLst/>
            </a:prstGeom>
            <a:solidFill>
              <a:schemeClr val="accent5">
                <a:hueOff val="-82419"/>
                <a:satOff val="-9513"/>
                <a:lumOff val="-16343"/>
              </a:schemeClr>
            </a:solidFill>
            <a:ln w="12700" cap="flat">
              <a:noFill/>
              <a:miter lim="400000"/>
            </a:ln>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165" name="1"/>
            <p:cNvSpPr txBox="1"/>
            <p:nvPr/>
          </p:nvSpPr>
          <p:spPr>
            <a:xfrm>
              <a:off x="1950624" y="1086422"/>
              <a:ext cx="545034" cy="10189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6100" b="1">
                  <a:solidFill>
                    <a:srgbClr val="FFFFFF"/>
                  </a:solidFill>
                </a:defRPr>
              </a:lvl1pPr>
            </a:lstStyle>
            <a:p>
              <a:r>
                <a:t>1</a:t>
              </a:r>
            </a:p>
          </p:txBody>
        </p:sp>
        <p:sp>
          <p:nvSpPr>
            <p:cNvPr id="166" name="Circle"/>
            <p:cNvSpPr/>
            <p:nvPr/>
          </p:nvSpPr>
          <p:spPr>
            <a:xfrm>
              <a:off x="1289446" y="659313"/>
              <a:ext cx="1867390" cy="1873148"/>
            </a:xfrm>
            <a:prstGeom prst="ellipse">
              <a:avLst/>
            </a:prstGeom>
            <a:noFill/>
            <a:ln w="127000" cap="flat">
              <a:solidFill>
                <a:srgbClr val="FFFFFF"/>
              </a:solidFill>
              <a:prstDash val="solid"/>
              <a:miter lim="400000"/>
            </a:ln>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167" name="Learning from…"/>
            <p:cNvSpPr txBox="1"/>
            <p:nvPr/>
          </p:nvSpPr>
          <p:spPr>
            <a:xfrm>
              <a:off x="80663" y="3686786"/>
              <a:ext cx="4284956" cy="16075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sz="4900" b="1">
                  <a:solidFill>
                    <a:srgbClr val="FFFFFF"/>
                  </a:solidFill>
                </a:defRPr>
              </a:pPr>
              <a:r>
                <a:t>Learning from</a:t>
              </a:r>
            </a:p>
            <a:p>
              <a:pPr>
                <a:defRPr sz="4900" b="1">
                  <a:solidFill>
                    <a:srgbClr val="FFFFFF"/>
                  </a:solidFill>
                </a:defRPr>
              </a:pPr>
              <a:r>
                <a:t>experience</a:t>
              </a:r>
            </a:p>
          </p:txBody>
        </p:sp>
      </p:grpSp>
      <p:grpSp>
        <p:nvGrpSpPr>
          <p:cNvPr id="173" name="Group"/>
          <p:cNvGrpSpPr/>
          <p:nvPr/>
        </p:nvGrpSpPr>
        <p:grpSpPr>
          <a:xfrm>
            <a:off x="5406145" y="3303204"/>
            <a:ext cx="4446283" cy="8350176"/>
            <a:chOff x="23571" y="0"/>
            <a:chExt cx="4446282" cy="8350174"/>
          </a:xfrm>
        </p:grpSpPr>
        <p:sp>
          <p:nvSpPr>
            <p:cNvPr id="169" name="Rectangle"/>
            <p:cNvSpPr/>
            <p:nvPr/>
          </p:nvSpPr>
          <p:spPr>
            <a:xfrm>
              <a:off x="23571" y="0"/>
              <a:ext cx="4446283" cy="8350175"/>
            </a:xfrm>
            <a:prstGeom prst="rect">
              <a:avLst/>
            </a:prstGeom>
            <a:solidFill>
              <a:srgbClr val="F9C843"/>
            </a:solidFill>
            <a:ln w="12700" cap="flat">
              <a:noFill/>
              <a:miter lim="400000"/>
            </a:ln>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170" name="2"/>
            <p:cNvSpPr/>
            <p:nvPr/>
          </p:nvSpPr>
          <p:spPr>
            <a:xfrm>
              <a:off x="2310212" y="1595887"/>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6100" b="1">
                  <a:solidFill>
                    <a:srgbClr val="FFFFFF"/>
                  </a:solidFill>
                </a:defRPr>
              </a:lvl1pPr>
            </a:lstStyle>
            <a:p>
              <a:r>
                <a:t>2</a:t>
              </a:r>
            </a:p>
          </p:txBody>
        </p:sp>
        <p:sp>
          <p:nvSpPr>
            <p:cNvPr id="171" name="Circle"/>
            <p:cNvSpPr/>
            <p:nvPr/>
          </p:nvSpPr>
          <p:spPr>
            <a:xfrm>
              <a:off x="1376517" y="659313"/>
              <a:ext cx="1867390" cy="1873148"/>
            </a:xfrm>
            <a:prstGeom prst="ellipse">
              <a:avLst/>
            </a:prstGeom>
            <a:noFill/>
            <a:ln w="127000" cap="flat">
              <a:solidFill>
                <a:srgbClr val="FFFFFF"/>
              </a:solidFill>
              <a:prstDash val="solid"/>
              <a:miter lim="400000"/>
            </a:ln>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172" name="Understanding…"/>
            <p:cNvSpPr/>
            <p:nvPr/>
          </p:nvSpPr>
          <p:spPr>
            <a:xfrm>
              <a:off x="2246712" y="4846161"/>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sz="4900" b="1">
                  <a:solidFill>
                    <a:srgbClr val="FFFFFF"/>
                  </a:solidFill>
                </a:defRPr>
              </a:pPr>
              <a:r>
                <a:t>Understanding</a:t>
              </a:r>
            </a:p>
            <a:p>
              <a:pPr>
                <a:defRPr sz="4900" b="1">
                  <a:solidFill>
                    <a:srgbClr val="FFFFFF"/>
                  </a:solidFill>
                </a:defRPr>
              </a:pPr>
              <a:r>
                <a:t>power and </a:t>
              </a:r>
            </a:p>
            <a:p>
              <a:pPr>
                <a:defRPr sz="4900" b="1">
                  <a:solidFill>
                    <a:srgbClr val="FFFFFF"/>
                  </a:solidFill>
                </a:defRPr>
              </a:pPr>
              <a:r>
                <a:t>vulnerability</a:t>
              </a:r>
            </a:p>
          </p:txBody>
        </p:sp>
      </p:grpSp>
      <p:grpSp>
        <p:nvGrpSpPr>
          <p:cNvPr id="178" name="Group"/>
          <p:cNvGrpSpPr/>
          <p:nvPr/>
        </p:nvGrpSpPr>
        <p:grpSpPr>
          <a:xfrm>
            <a:off x="9927569" y="3303204"/>
            <a:ext cx="4446283" cy="8350176"/>
            <a:chOff x="0" y="0"/>
            <a:chExt cx="4446282" cy="8350174"/>
          </a:xfrm>
        </p:grpSpPr>
        <p:sp>
          <p:nvSpPr>
            <p:cNvPr id="174" name="Rectangle"/>
            <p:cNvSpPr/>
            <p:nvPr/>
          </p:nvSpPr>
          <p:spPr>
            <a:xfrm>
              <a:off x="0" y="0"/>
              <a:ext cx="4446283" cy="8350175"/>
            </a:xfrm>
            <a:prstGeom prst="rect">
              <a:avLst/>
            </a:prstGeom>
            <a:solidFill>
              <a:srgbClr val="64A63F"/>
            </a:solidFill>
            <a:ln w="12700" cap="flat">
              <a:noFill/>
              <a:miter lim="400000"/>
            </a:ln>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175" name="3"/>
            <p:cNvSpPr txBox="1"/>
            <p:nvPr/>
          </p:nvSpPr>
          <p:spPr>
            <a:xfrm>
              <a:off x="2085063" y="1086422"/>
              <a:ext cx="545034" cy="10189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6100" b="1">
                  <a:solidFill>
                    <a:srgbClr val="FFFFFF"/>
                  </a:solidFill>
                </a:defRPr>
              </a:lvl1pPr>
            </a:lstStyle>
            <a:p>
              <a:r>
                <a:t>3</a:t>
              </a:r>
            </a:p>
          </p:txBody>
        </p:sp>
        <p:sp>
          <p:nvSpPr>
            <p:cNvPr id="176" name="Circle"/>
            <p:cNvSpPr/>
            <p:nvPr/>
          </p:nvSpPr>
          <p:spPr>
            <a:xfrm>
              <a:off x="1423885" y="659313"/>
              <a:ext cx="1867389" cy="1873148"/>
            </a:xfrm>
            <a:prstGeom prst="ellipse">
              <a:avLst/>
            </a:prstGeom>
            <a:noFill/>
            <a:ln w="127000" cap="flat">
              <a:solidFill>
                <a:srgbClr val="FFFFFF"/>
              </a:solidFill>
              <a:prstDash val="solid"/>
              <a:miter lim="400000"/>
            </a:ln>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177" name="Focusing on…"/>
            <p:cNvSpPr txBox="1"/>
            <p:nvPr/>
          </p:nvSpPr>
          <p:spPr>
            <a:xfrm>
              <a:off x="149427" y="3661386"/>
              <a:ext cx="4147428" cy="23695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sz="4900" b="1">
                  <a:solidFill>
                    <a:srgbClr val="FFFFFF"/>
                  </a:solidFill>
                </a:defRPr>
              </a:pPr>
              <a:r>
                <a:t>Focusing on </a:t>
              </a:r>
            </a:p>
            <a:p>
              <a:pPr>
                <a:defRPr sz="4900" b="1">
                  <a:solidFill>
                    <a:srgbClr val="FFFFFF"/>
                  </a:solidFill>
                </a:defRPr>
              </a:pPr>
              <a:r>
                <a:t>Children and </a:t>
              </a:r>
            </a:p>
            <a:p>
              <a:pPr>
                <a:defRPr sz="4900" b="1">
                  <a:solidFill>
                    <a:srgbClr val="FFFFFF"/>
                  </a:solidFill>
                </a:defRPr>
              </a:pPr>
              <a:r>
                <a:t>Young people</a:t>
              </a:r>
            </a:p>
          </p:txBody>
        </p:sp>
      </p:grpSp>
      <p:grpSp>
        <p:nvGrpSpPr>
          <p:cNvPr id="183" name="Group"/>
          <p:cNvGrpSpPr/>
          <p:nvPr/>
        </p:nvGrpSpPr>
        <p:grpSpPr>
          <a:xfrm>
            <a:off x="14531571" y="3303204"/>
            <a:ext cx="4446284" cy="8350176"/>
            <a:chOff x="0" y="0"/>
            <a:chExt cx="4446282" cy="8350174"/>
          </a:xfrm>
        </p:grpSpPr>
        <p:sp>
          <p:nvSpPr>
            <p:cNvPr id="179" name="Rectangle"/>
            <p:cNvSpPr/>
            <p:nvPr/>
          </p:nvSpPr>
          <p:spPr>
            <a:xfrm>
              <a:off x="0" y="0"/>
              <a:ext cx="4446283" cy="8350175"/>
            </a:xfrm>
            <a:prstGeom prst="rect">
              <a:avLst/>
            </a:prstGeom>
            <a:solidFill>
              <a:schemeClr val="accent1">
                <a:lumOff val="-13575"/>
              </a:schemeClr>
            </a:solidFill>
            <a:ln w="12700" cap="flat">
              <a:noFill/>
              <a:miter lim="400000"/>
            </a:ln>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180" name="Circle"/>
            <p:cNvSpPr/>
            <p:nvPr/>
          </p:nvSpPr>
          <p:spPr>
            <a:xfrm>
              <a:off x="1251877" y="659313"/>
              <a:ext cx="1867389" cy="1873148"/>
            </a:xfrm>
            <a:prstGeom prst="ellipse">
              <a:avLst/>
            </a:prstGeom>
            <a:noFill/>
            <a:ln w="127000" cap="flat">
              <a:solidFill>
                <a:srgbClr val="FFFFFF"/>
              </a:solidFill>
              <a:prstDash val="solid"/>
              <a:miter lim="400000"/>
            </a:ln>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181" name="4"/>
            <p:cNvSpPr txBox="1"/>
            <p:nvPr/>
          </p:nvSpPr>
          <p:spPr>
            <a:xfrm>
              <a:off x="1950625" y="1086422"/>
              <a:ext cx="545034" cy="10189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6100" b="1">
                  <a:solidFill>
                    <a:srgbClr val="FFFFFF"/>
                  </a:solidFill>
                </a:defRPr>
              </a:lvl1pPr>
            </a:lstStyle>
            <a:p>
              <a:r>
                <a:t>4</a:t>
              </a:r>
            </a:p>
          </p:txBody>
        </p:sp>
        <p:sp>
          <p:nvSpPr>
            <p:cNvPr id="182" name="Focusing on…"/>
            <p:cNvSpPr txBox="1"/>
            <p:nvPr/>
          </p:nvSpPr>
          <p:spPr>
            <a:xfrm>
              <a:off x="345142" y="3661386"/>
              <a:ext cx="3756000" cy="23695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sz="4900" b="1">
                  <a:solidFill>
                    <a:srgbClr val="FFFFFF"/>
                  </a:solidFill>
                </a:defRPr>
              </a:pPr>
              <a:r>
                <a:t>Focusing on</a:t>
              </a:r>
            </a:p>
            <a:p>
              <a:pPr>
                <a:defRPr sz="4900" b="1">
                  <a:solidFill>
                    <a:srgbClr val="FFFFFF"/>
                  </a:solidFill>
                </a:defRPr>
              </a:pPr>
              <a:r>
                <a:t>vulnerable </a:t>
              </a:r>
            </a:p>
            <a:p>
              <a:pPr>
                <a:defRPr sz="4900" b="1">
                  <a:solidFill>
                    <a:srgbClr val="FFFFFF"/>
                  </a:solidFill>
                </a:defRPr>
              </a:pPr>
              <a:r>
                <a:t>adults</a:t>
              </a:r>
            </a:p>
          </p:txBody>
        </p:sp>
      </p:grpSp>
      <p:grpSp>
        <p:nvGrpSpPr>
          <p:cNvPr id="188" name="Group"/>
          <p:cNvGrpSpPr/>
          <p:nvPr/>
        </p:nvGrpSpPr>
        <p:grpSpPr>
          <a:xfrm>
            <a:off x="19060435" y="3303204"/>
            <a:ext cx="4446283" cy="8350176"/>
            <a:chOff x="0" y="0"/>
            <a:chExt cx="4446282" cy="8350174"/>
          </a:xfrm>
        </p:grpSpPr>
        <p:sp>
          <p:nvSpPr>
            <p:cNvPr id="184" name="Rectangle"/>
            <p:cNvSpPr/>
            <p:nvPr/>
          </p:nvSpPr>
          <p:spPr>
            <a:xfrm>
              <a:off x="0" y="0"/>
              <a:ext cx="4446283" cy="8350175"/>
            </a:xfrm>
            <a:prstGeom prst="rect">
              <a:avLst/>
            </a:prstGeom>
            <a:solidFill>
              <a:srgbClr val="8A2973"/>
            </a:solidFill>
            <a:ln w="12700" cap="flat">
              <a:noFill/>
              <a:miter lim="400000"/>
            </a:ln>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185" name="Circle"/>
            <p:cNvSpPr/>
            <p:nvPr/>
          </p:nvSpPr>
          <p:spPr>
            <a:xfrm>
              <a:off x="1475744" y="659313"/>
              <a:ext cx="1867389" cy="1873148"/>
            </a:xfrm>
            <a:prstGeom prst="ellipse">
              <a:avLst/>
            </a:prstGeom>
            <a:noFill/>
            <a:ln w="127000" cap="flat">
              <a:solidFill>
                <a:srgbClr val="FFFFFF"/>
              </a:solidFill>
              <a:prstDash val="solid"/>
              <a:miter lim="400000"/>
            </a:ln>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186" name="5"/>
            <p:cNvSpPr txBox="1"/>
            <p:nvPr/>
          </p:nvSpPr>
          <p:spPr>
            <a:xfrm>
              <a:off x="2136922" y="1086422"/>
              <a:ext cx="545034" cy="10189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6100" b="1">
                  <a:solidFill>
                    <a:srgbClr val="FFFFFF"/>
                  </a:solidFill>
                </a:defRPr>
              </a:lvl1pPr>
            </a:lstStyle>
            <a:p>
              <a:r>
                <a:t>5</a:t>
              </a:r>
            </a:p>
          </p:txBody>
        </p:sp>
        <p:sp>
          <p:nvSpPr>
            <p:cNvPr id="187" name="Final…"/>
            <p:cNvSpPr txBox="1"/>
            <p:nvPr/>
          </p:nvSpPr>
          <p:spPr>
            <a:xfrm>
              <a:off x="351363" y="3673036"/>
              <a:ext cx="3743555" cy="16075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sz="4900" b="1">
                  <a:solidFill>
                    <a:srgbClr val="FFFFFF"/>
                  </a:solidFill>
                </a:defRPr>
              </a:pPr>
              <a:r>
                <a:t>Final</a:t>
              </a:r>
            </a:p>
            <a:p>
              <a:pPr>
                <a:defRPr sz="4900" b="1">
                  <a:solidFill>
                    <a:srgbClr val="FFFFFF"/>
                  </a:solidFill>
                </a:defRPr>
              </a:pPr>
              <a:r>
                <a:t>Assessment</a:t>
              </a:r>
            </a:p>
          </p:txBody>
        </p:sp>
      </p:grpSp>
      <p:sp>
        <p:nvSpPr>
          <p:cNvPr id="189"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190" name="Safeguarding Foundations"/>
          <p:cNvSpPr txBox="1"/>
          <p:nvPr/>
        </p:nvSpPr>
        <p:spPr>
          <a:xfrm>
            <a:off x="149553" y="63019"/>
            <a:ext cx="4303269" cy="523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825500">
              <a:defRPr sz="2800">
                <a:solidFill>
                  <a:srgbClr val="000000"/>
                </a:solidFill>
              </a:defRPr>
            </a:lvl1pPr>
          </a:lstStyle>
          <a:p>
            <a:r>
              <a:t>Safeguarding Foundations</a:t>
            </a:r>
          </a:p>
        </p:txBody>
      </p:sp>
      <p:sp>
        <p:nvSpPr>
          <p:cNvPr id="191" name="Course Overview"/>
          <p:cNvSpPr txBox="1"/>
          <p:nvPr/>
        </p:nvSpPr>
        <p:spPr>
          <a:xfrm>
            <a:off x="149198" y="482006"/>
            <a:ext cx="3529966" cy="597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t>Course Overview</a:t>
            </a:r>
          </a:p>
        </p:txBody>
      </p:sp>
      <p:pic>
        <p:nvPicPr>
          <p:cNvPr id="192"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sp>
        <p:nvSpPr>
          <p:cNvPr id="193" name="Rectangle"/>
          <p:cNvSpPr/>
          <p:nvPr/>
        </p:nvSpPr>
        <p:spPr>
          <a:xfrm>
            <a:off x="413" y="13450806"/>
            <a:ext cx="24383174" cy="390023"/>
          </a:xfrm>
          <a:prstGeom prst="rect">
            <a:avLst/>
          </a:prstGeom>
          <a:solidFill>
            <a:srgbClr val="929292"/>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194" name="Rounded Rectangle"/>
          <p:cNvSpPr/>
          <p:nvPr/>
        </p:nvSpPr>
        <p:spPr>
          <a:xfrm>
            <a:off x="-127000" y="13448673"/>
            <a:ext cx="968673" cy="445090"/>
          </a:xfrm>
          <a:prstGeom prst="roundRect">
            <a:avLst>
              <a:gd name="adj" fmla="val 42800"/>
            </a:avLst>
          </a:prstGeom>
          <a:solidFill>
            <a:srgbClr val="6E9C37"/>
          </a:solidFill>
          <a:ln w="12700">
            <a:miter lim="400000"/>
          </a:ln>
        </p:spPr>
        <p:txBody>
          <a:bodyPr lIns="50800" tIns="50800" rIns="50800" bIns="50800" anchor="ctr"/>
          <a:lstStyle/>
          <a:p>
            <a:pPr defTabSz="825500">
              <a:defRPr sz="3200">
                <a:solidFill>
                  <a:srgbClr val="6D9B36"/>
                </a:solidFill>
                <a:latin typeface="Helvetica Neue Medium"/>
                <a:ea typeface="Helvetica Neue Medium"/>
                <a:cs typeface="Helvetica Neue Medium"/>
                <a:sym typeface="Helvetica Neue Medium"/>
              </a:defRPr>
            </a:pPr>
            <a:endParaRPr/>
          </a:p>
        </p:txBody>
      </p:sp>
      <p:sp>
        <p:nvSpPr>
          <p:cNvPr id="195" name="Introduction"/>
          <p:cNvSpPr txBox="1"/>
          <p:nvPr/>
        </p:nvSpPr>
        <p:spPr>
          <a:xfrm>
            <a:off x="90294" y="13412719"/>
            <a:ext cx="1221868" cy="3246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1500" b="1">
                <a:solidFill>
                  <a:srgbClr val="DBDBDB"/>
                </a:solidFill>
              </a:defRPr>
            </a:lvl1pPr>
          </a:lstStyle>
          <a:p>
            <a:r>
              <a:t>Introduction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168"/>
                                        </p:tgtEl>
                                        <p:attrNameLst>
                                          <p:attrName>style.visibility</p:attrName>
                                        </p:attrNameLst>
                                      </p:cBhvr>
                                      <p:to>
                                        <p:strVal val="visible"/>
                                      </p:to>
                                    </p:set>
                                    <p:anim calcmode="lin" valueType="num">
                                      <p:cBhvr>
                                        <p:cTn id="7" dur="700" fill="hold"/>
                                        <p:tgtEl>
                                          <p:spTgt spid="168"/>
                                        </p:tgtEl>
                                        <p:attrNameLst>
                                          <p:attrName>ppt_x</p:attrName>
                                        </p:attrNameLst>
                                      </p:cBhvr>
                                      <p:tavLst>
                                        <p:tav tm="0">
                                          <p:val>
                                            <p:strVal val="0-#ppt_w/2"/>
                                          </p:val>
                                        </p:tav>
                                        <p:tav tm="100000">
                                          <p:val>
                                            <p:strVal val="#ppt_x"/>
                                          </p:val>
                                        </p:tav>
                                      </p:tavLst>
                                    </p:anim>
                                    <p:anim calcmode="lin" valueType="num">
                                      <p:cBhvr>
                                        <p:cTn id="8" dur="700" fill="hold"/>
                                        <p:tgtEl>
                                          <p:spTgt spid="16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2" nodeType="clickEffect">
                                  <p:stCondLst>
                                    <p:cond delay="0"/>
                                  </p:stCondLst>
                                  <p:iterate>
                                    <p:tmAbs val="0"/>
                                  </p:iterate>
                                  <p:childTnLst>
                                    <p:set>
                                      <p:cBhvr>
                                        <p:cTn id="12" fill="hold"/>
                                        <p:tgtEl>
                                          <p:spTgt spid="173"/>
                                        </p:tgtEl>
                                        <p:attrNameLst>
                                          <p:attrName>style.visibility</p:attrName>
                                        </p:attrNameLst>
                                      </p:cBhvr>
                                      <p:to>
                                        <p:strVal val="visible"/>
                                      </p:to>
                                    </p:set>
                                    <p:anim calcmode="lin" valueType="num">
                                      <p:cBhvr>
                                        <p:cTn id="13" dur="700" fill="hold"/>
                                        <p:tgtEl>
                                          <p:spTgt spid="173"/>
                                        </p:tgtEl>
                                        <p:attrNameLst>
                                          <p:attrName>ppt_x</p:attrName>
                                        </p:attrNameLst>
                                      </p:cBhvr>
                                      <p:tavLst>
                                        <p:tav tm="0">
                                          <p:val>
                                            <p:strVal val="0-#ppt_w/2"/>
                                          </p:val>
                                        </p:tav>
                                        <p:tav tm="100000">
                                          <p:val>
                                            <p:strVal val="#ppt_x"/>
                                          </p:val>
                                        </p:tav>
                                      </p:tavLst>
                                    </p:anim>
                                    <p:anim calcmode="lin" valueType="num">
                                      <p:cBhvr>
                                        <p:cTn id="14" dur="700" fill="hold"/>
                                        <p:tgtEl>
                                          <p:spTgt spid="17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3" nodeType="clickEffect">
                                  <p:stCondLst>
                                    <p:cond delay="0"/>
                                  </p:stCondLst>
                                  <p:iterate>
                                    <p:tmAbs val="0"/>
                                  </p:iterate>
                                  <p:childTnLst>
                                    <p:set>
                                      <p:cBhvr>
                                        <p:cTn id="18" fill="hold"/>
                                        <p:tgtEl>
                                          <p:spTgt spid="178"/>
                                        </p:tgtEl>
                                        <p:attrNameLst>
                                          <p:attrName>style.visibility</p:attrName>
                                        </p:attrNameLst>
                                      </p:cBhvr>
                                      <p:to>
                                        <p:strVal val="visible"/>
                                      </p:to>
                                    </p:set>
                                    <p:anim calcmode="lin" valueType="num">
                                      <p:cBhvr>
                                        <p:cTn id="19" dur="700" fill="hold"/>
                                        <p:tgtEl>
                                          <p:spTgt spid="178"/>
                                        </p:tgtEl>
                                        <p:attrNameLst>
                                          <p:attrName>ppt_x</p:attrName>
                                        </p:attrNameLst>
                                      </p:cBhvr>
                                      <p:tavLst>
                                        <p:tav tm="0">
                                          <p:val>
                                            <p:strVal val="0-#ppt_w/2"/>
                                          </p:val>
                                        </p:tav>
                                        <p:tav tm="100000">
                                          <p:val>
                                            <p:strVal val="#ppt_x"/>
                                          </p:val>
                                        </p:tav>
                                      </p:tavLst>
                                    </p:anim>
                                    <p:anim calcmode="lin" valueType="num">
                                      <p:cBhvr>
                                        <p:cTn id="20" dur="700" fill="hold"/>
                                        <p:tgtEl>
                                          <p:spTgt spid="17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4" nodeType="clickEffect">
                                  <p:stCondLst>
                                    <p:cond delay="0"/>
                                  </p:stCondLst>
                                  <p:iterate>
                                    <p:tmAbs val="0"/>
                                  </p:iterate>
                                  <p:childTnLst>
                                    <p:set>
                                      <p:cBhvr>
                                        <p:cTn id="24" fill="hold"/>
                                        <p:tgtEl>
                                          <p:spTgt spid="183"/>
                                        </p:tgtEl>
                                        <p:attrNameLst>
                                          <p:attrName>style.visibility</p:attrName>
                                        </p:attrNameLst>
                                      </p:cBhvr>
                                      <p:to>
                                        <p:strVal val="visible"/>
                                      </p:to>
                                    </p:set>
                                    <p:anim calcmode="lin" valueType="num">
                                      <p:cBhvr>
                                        <p:cTn id="25" dur="700" fill="hold"/>
                                        <p:tgtEl>
                                          <p:spTgt spid="183"/>
                                        </p:tgtEl>
                                        <p:attrNameLst>
                                          <p:attrName>ppt_x</p:attrName>
                                        </p:attrNameLst>
                                      </p:cBhvr>
                                      <p:tavLst>
                                        <p:tav tm="0">
                                          <p:val>
                                            <p:strVal val="0-#ppt_w/2"/>
                                          </p:val>
                                        </p:tav>
                                        <p:tav tm="100000">
                                          <p:val>
                                            <p:strVal val="#ppt_x"/>
                                          </p:val>
                                        </p:tav>
                                      </p:tavLst>
                                    </p:anim>
                                    <p:anim calcmode="lin" valueType="num">
                                      <p:cBhvr>
                                        <p:cTn id="26" dur="700" fill="hold"/>
                                        <p:tgtEl>
                                          <p:spTgt spid="18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5" nodeType="clickEffect">
                                  <p:stCondLst>
                                    <p:cond delay="0"/>
                                  </p:stCondLst>
                                  <p:iterate>
                                    <p:tmAbs val="0"/>
                                  </p:iterate>
                                  <p:childTnLst>
                                    <p:set>
                                      <p:cBhvr>
                                        <p:cTn id="30" fill="hold"/>
                                        <p:tgtEl>
                                          <p:spTgt spid="188"/>
                                        </p:tgtEl>
                                        <p:attrNameLst>
                                          <p:attrName>style.visibility</p:attrName>
                                        </p:attrNameLst>
                                      </p:cBhvr>
                                      <p:to>
                                        <p:strVal val="visible"/>
                                      </p:to>
                                    </p:set>
                                    <p:anim calcmode="lin" valueType="num">
                                      <p:cBhvr>
                                        <p:cTn id="31" dur="700" fill="hold"/>
                                        <p:tgtEl>
                                          <p:spTgt spid="188"/>
                                        </p:tgtEl>
                                        <p:attrNameLst>
                                          <p:attrName>ppt_x</p:attrName>
                                        </p:attrNameLst>
                                      </p:cBhvr>
                                      <p:tavLst>
                                        <p:tav tm="0">
                                          <p:val>
                                            <p:strVal val="0-#ppt_w/2"/>
                                          </p:val>
                                        </p:tav>
                                        <p:tav tm="100000">
                                          <p:val>
                                            <p:strVal val="#ppt_x"/>
                                          </p:val>
                                        </p:tav>
                                      </p:tavLst>
                                    </p:anim>
                                    <p:anim calcmode="lin" valueType="num">
                                      <p:cBhvr>
                                        <p:cTn id="32" dur="700" fill="hold"/>
                                        <p:tgtEl>
                                          <p:spTgt spid="1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1" animBg="1" advAuto="0"/>
      <p:bldP spid="173" grpId="2" animBg="1" advAuto="0"/>
      <p:bldP spid="178" grpId="3" animBg="1" advAuto="0"/>
      <p:bldP spid="183" grpId="4" animBg="1" advAuto="0"/>
      <p:bldP spid="188" grpId="5"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8" name="colouring book.jpg" descr="colouring book.jpg"/>
          <p:cNvPicPr>
            <a:picLocks noChangeAspect="1"/>
          </p:cNvPicPr>
          <p:nvPr/>
        </p:nvPicPr>
        <p:blipFill>
          <a:blip r:embed="rId2"/>
          <a:stretch>
            <a:fillRect/>
          </a:stretch>
        </p:blipFill>
        <p:spPr>
          <a:xfrm>
            <a:off x="-177314" y="24218"/>
            <a:ext cx="24559640" cy="16250294"/>
          </a:xfrm>
          <a:prstGeom prst="rect">
            <a:avLst/>
          </a:prstGeom>
          <a:ln w="12700">
            <a:miter lim="400000"/>
          </a:ln>
        </p:spPr>
      </p:pic>
      <p:grpSp>
        <p:nvGrpSpPr>
          <p:cNvPr id="471" name="Group"/>
          <p:cNvGrpSpPr/>
          <p:nvPr/>
        </p:nvGrpSpPr>
        <p:grpSpPr>
          <a:xfrm>
            <a:off x="3154218" y="2194211"/>
            <a:ext cx="18515786" cy="5409761"/>
            <a:chOff x="0" y="0"/>
            <a:chExt cx="18515784" cy="5409759"/>
          </a:xfrm>
        </p:grpSpPr>
        <p:sp>
          <p:nvSpPr>
            <p:cNvPr id="469" name="Rounded Rectangle"/>
            <p:cNvSpPr/>
            <p:nvPr/>
          </p:nvSpPr>
          <p:spPr>
            <a:xfrm>
              <a:off x="0" y="0"/>
              <a:ext cx="18515785" cy="5409760"/>
            </a:xfrm>
            <a:prstGeom prst="roundRect">
              <a:avLst>
                <a:gd name="adj" fmla="val 22072"/>
              </a:avLst>
            </a:prstGeom>
            <a:solidFill>
              <a:srgbClr val="FFFFFF"/>
            </a:solidFill>
            <a:ln w="12700" cap="flat">
              <a:noFill/>
              <a:miter lim="400000"/>
            </a:ln>
            <a:effectLst>
              <a:outerShdw blurRad="63500" dist="25400" dir="5400000" rotWithShape="0">
                <a:srgbClr val="000000">
                  <a:alpha val="50000"/>
                </a:srgbClr>
              </a:outerShdw>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470" name="You and an assistant lead a group for children ages 6-8 years old on a Sunday morning during the church service. A boy called Peter comes every week; his parents also regularly attend your church. You are aware that Peter’s mother has recently lost her j"/>
            <p:cNvSpPr txBox="1"/>
            <p:nvPr/>
          </p:nvSpPr>
          <p:spPr>
            <a:xfrm>
              <a:off x="1462993" y="915468"/>
              <a:ext cx="16106938" cy="35788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algn="l" defTabSz="457200">
                <a:defRPr sz="3071">
                  <a:solidFill>
                    <a:srgbClr val="333333"/>
                  </a:solidFill>
                  <a:latin typeface="Helvetica"/>
                  <a:ea typeface="Helvetica"/>
                  <a:cs typeface="Helvetica"/>
                  <a:sym typeface="Helvetica"/>
                </a:defRPr>
              </a:pPr>
              <a:r>
                <a:t>You and an assistant lead a group for children ages 6-8 years old on a Sunday morning during the church service. A boy called Peter comes every week; his parents also regularly attend your church. You are aware that Peter’s mother has recently lost her job.</a:t>
              </a:r>
            </a:p>
            <a:p>
              <a:pPr algn="l" defTabSz="457200">
                <a:defRPr sz="3071">
                  <a:solidFill>
                    <a:srgbClr val="333333"/>
                  </a:solidFill>
                  <a:latin typeface="Helvetica"/>
                  <a:ea typeface="Helvetica"/>
                  <a:cs typeface="Helvetica"/>
                  <a:sym typeface="Helvetica"/>
                </a:defRPr>
              </a:pPr>
              <a:r>
                <a:t>One Sunday you ask the children to make drawings showing their family and things that are important in life. Peter drew himself with a sad face and what looked like his Mum and Dad hitting each other. He then started crying and pushed his crayons off the table. The other children begin looking at Peter.</a:t>
              </a:r>
            </a:p>
          </p:txBody>
        </p:sp>
      </p:grpSp>
      <p:sp>
        <p:nvSpPr>
          <p:cNvPr id="472" name="Rectangle"/>
          <p:cNvSpPr/>
          <p:nvPr/>
        </p:nvSpPr>
        <p:spPr>
          <a:xfrm>
            <a:off x="413" y="13450806"/>
            <a:ext cx="24383174" cy="390023"/>
          </a:xfrm>
          <a:prstGeom prst="rect">
            <a:avLst/>
          </a:prstGeom>
          <a:solidFill>
            <a:srgbClr val="929292"/>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473" name="Rounded Rectangle"/>
          <p:cNvSpPr/>
          <p:nvPr/>
        </p:nvSpPr>
        <p:spPr>
          <a:xfrm>
            <a:off x="-127000" y="13448673"/>
            <a:ext cx="9208344" cy="445090"/>
          </a:xfrm>
          <a:prstGeom prst="roundRect">
            <a:avLst>
              <a:gd name="adj" fmla="val 42800"/>
            </a:avLst>
          </a:prstGeom>
          <a:solidFill>
            <a:srgbClr val="6E9C37"/>
          </a:solidFill>
          <a:ln w="12700">
            <a:miter lim="400000"/>
          </a:ln>
        </p:spPr>
        <p:txBody>
          <a:bodyPr lIns="50800" tIns="50800" rIns="50800" bIns="50800" anchor="ctr"/>
          <a:lstStyle/>
          <a:p>
            <a:pPr defTabSz="825500">
              <a:defRPr sz="3200">
                <a:solidFill>
                  <a:srgbClr val="6D9B36"/>
                </a:solidFill>
                <a:latin typeface="Helvetica Neue Medium"/>
                <a:ea typeface="Helvetica Neue Medium"/>
                <a:cs typeface="Helvetica Neue Medium"/>
                <a:sym typeface="Helvetica Neue Medium"/>
              </a:defRPr>
            </a:pPr>
            <a:endParaRPr/>
          </a:p>
        </p:txBody>
      </p:sp>
      <p:sp>
        <p:nvSpPr>
          <p:cNvPr id="474" name="Part 3 - Children and young people"/>
          <p:cNvSpPr txBox="1"/>
          <p:nvPr/>
        </p:nvSpPr>
        <p:spPr>
          <a:xfrm>
            <a:off x="44246" y="13419981"/>
            <a:ext cx="3268219" cy="3246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1500" b="1">
                <a:solidFill>
                  <a:srgbClr val="FFFFFF"/>
                </a:solidFill>
              </a:defRPr>
            </a:lvl1pPr>
          </a:lstStyle>
          <a:p>
            <a:r>
              <a:t>Part 3 - Children and young people</a:t>
            </a:r>
          </a:p>
        </p:txBody>
      </p:sp>
      <p:sp>
        <p:nvSpPr>
          <p:cNvPr id="475" name="Rectangle"/>
          <p:cNvSpPr/>
          <p:nvPr/>
        </p:nvSpPr>
        <p:spPr>
          <a:xfrm>
            <a:off x="413" y="-50133"/>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r>
              <a:rPr lang="en-GB" dirty="0"/>
              <a:t>21</a:t>
            </a:r>
            <a:endParaRPr dirty="0"/>
          </a:p>
        </p:txBody>
      </p:sp>
      <p:sp>
        <p:nvSpPr>
          <p:cNvPr id="476" name="Safeguarding Foundations"/>
          <p:cNvSpPr txBox="1"/>
          <p:nvPr/>
        </p:nvSpPr>
        <p:spPr>
          <a:xfrm>
            <a:off x="149553" y="63019"/>
            <a:ext cx="4303269" cy="523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825500">
              <a:defRPr sz="2800">
                <a:solidFill>
                  <a:srgbClr val="000000"/>
                </a:solidFill>
              </a:defRPr>
            </a:lvl1pPr>
          </a:lstStyle>
          <a:p>
            <a:r>
              <a:t>Safeguarding Foundations</a:t>
            </a:r>
          </a:p>
        </p:txBody>
      </p:sp>
      <p:sp>
        <p:nvSpPr>
          <p:cNvPr id="477" name="Scenario 1 - Peters story Q1 &amp; 2"/>
          <p:cNvSpPr txBox="1"/>
          <p:nvPr/>
        </p:nvSpPr>
        <p:spPr>
          <a:xfrm>
            <a:off x="149198" y="500908"/>
            <a:ext cx="6303008" cy="5596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rPr dirty="0"/>
              <a:t>Scenario  - Peters story Q1 &amp; 2</a:t>
            </a:r>
          </a:p>
        </p:txBody>
      </p:sp>
      <p:pic>
        <p:nvPicPr>
          <p:cNvPr id="478"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grpSp>
        <p:nvGrpSpPr>
          <p:cNvPr id="481" name="Group"/>
          <p:cNvGrpSpPr/>
          <p:nvPr/>
        </p:nvGrpSpPr>
        <p:grpSpPr>
          <a:xfrm>
            <a:off x="732795" y="8215922"/>
            <a:ext cx="11074704" cy="4622934"/>
            <a:chOff x="0" y="0"/>
            <a:chExt cx="11074702" cy="4622932"/>
          </a:xfrm>
        </p:grpSpPr>
        <p:sp>
          <p:nvSpPr>
            <p:cNvPr id="479" name="Rounded Rectangle"/>
            <p:cNvSpPr/>
            <p:nvPr/>
          </p:nvSpPr>
          <p:spPr>
            <a:xfrm>
              <a:off x="0" y="0"/>
              <a:ext cx="11074703" cy="4622933"/>
            </a:xfrm>
            <a:prstGeom prst="roundRect">
              <a:avLst>
                <a:gd name="adj" fmla="val 15448"/>
              </a:avLst>
            </a:prstGeom>
            <a:solidFill>
              <a:srgbClr val="FFFFFF"/>
            </a:solidFill>
            <a:ln w="12700" cap="flat">
              <a:noFill/>
              <a:miter lim="400000"/>
            </a:ln>
            <a:effectLst>
              <a:outerShdw blurRad="63500" dist="25400" dir="5400000" rotWithShape="0">
                <a:srgbClr val="000000">
                  <a:alpha val="50000"/>
                </a:srgbClr>
              </a:outerShdw>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480" name="What are your first thoughts?…"/>
            <p:cNvSpPr txBox="1"/>
            <p:nvPr/>
          </p:nvSpPr>
          <p:spPr>
            <a:xfrm>
              <a:off x="875049" y="547562"/>
              <a:ext cx="9633917" cy="35458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algn="l" defTabSz="457200">
                <a:defRPr sz="2900" b="1">
                  <a:solidFill>
                    <a:srgbClr val="000000"/>
                  </a:solidFill>
                  <a:latin typeface="Helvetica"/>
                  <a:ea typeface="Helvetica"/>
                  <a:cs typeface="Helvetica"/>
                  <a:sym typeface="Helvetica"/>
                </a:defRPr>
              </a:pPr>
              <a:r>
                <a:rPr dirty="0"/>
                <a:t>What are your first thoughts?</a:t>
              </a:r>
            </a:p>
            <a:p>
              <a:pPr marL="457200" indent="-317500" algn="l" defTabSz="457200">
                <a:buClr>
                  <a:srgbClr val="79A1B5"/>
                </a:buClr>
                <a:buSzPct val="123000"/>
                <a:buFont typeface="Helvetica"/>
                <a:buChar char="•"/>
                <a:defRPr sz="2900">
                  <a:solidFill>
                    <a:srgbClr val="000000"/>
                  </a:solidFill>
                  <a:latin typeface="Helvetica"/>
                  <a:ea typeface="Helvetica"/>
                  <a:cs typeface="Helvetica"/>
                  <a:sym typeface="Helvetica"/>
                </a:defRPr>
              </a:pPr>
              <a:r>
                <a:rPr dirty="0"/>
                <a:t>	A.  Children behave like this all the time; it does not mean that there is something seriously wrong at home.</a:t>
              </a:r>
            </a:p>
            <a:p>
              <a:pPr marL="457200" indent="-317500" algn="l" defTabSz="457200">
                <a:buClr>
                  <a:srgbClr val="79A1B5"/>
                </a:buClr>
                <a:buSzPct val="123000"/>
                <a:buFont typeface="Helvetica"/>
                <a:buChar char="•"/>
                <a:defRPr sz="2900">
                  <a:solidFill>
                    <a:srgbClr val="000000"/>
                  </a:solidFill>
                  <a:latin typeface="Helvetica"/>
                  <a:ea typeface="Helvetica"/>
                  <a:cs typeface="Helvetica"/>
                  <a:sym typeface="Helvetica"/>
                </a:defRPr>
              </a:pPr>
              <a:r>
                <a:rPr dirty="0"/>
                <a:t>	B.  Whatever is going on at home, I need to recognise that Peter is not coping with it and needs support.</a:t>
              </a:r>
            </a:p>
            <a:p>
              <a:pPr marL="457200" indent="-317500" algn="l" defTabSz="457200">
                <a:buClr>
                  <a:srgbClr val="79A1B5"/>
                </a:buClr>
                <a:buSzPct val="123000"/>
                <a:buFont typeface="Helvetica"/>
                <a:buChar char="•"/>
                <a:defRPr sz="2900">
                  <a:solidFill>
                    <a:srgbClr val="000000"/>
                  </a:solidFill>
                  <a:latin typeface="Helvetica"/>
                  <a:ea typeface="Helvetica"/>
                  <a:cs typeface="Helvetica"/>
                  <a:sym typeface="Helvetica"/>
                </a:defRPr>
              </a:pPr>
              <a:r>
                <a:rPr dirty="0"/>
                <a:t>	C.  I think it is positive that Peter has been able to express himself in this way.</a:t>
              </a:r>
            </a:p>
          </p:txBody>
        </p:sp>
      </p:grpSp>
      <p:grpSp>
        <p:nvGrpSpPr>
          <p:cNvPr id="484" name="Group"/>
          <p:cNvGrpSpPr/>
          <p:nvPr/>
        </p:nvGrpSpPr>
        <p:grpSpPr>
          <a:xfrm>
            <a:off x="12563244" y="8215922"/>
            <a:ext cx="11074704" cy="4622934"/>
            <a:chOff x="0" y="0"/>
            <a:chExt cx="11074702" cy="4622932"/>
          </a:xfrm>
        </p:grpSpPr>
        <p:sp>
          <p:nvSpPr>
            <p:cNvPr id="482" name="Rounded Rectangle"/>
            <p:cNvSpPr/>
            <p:nvPr/>
          </p:nvSpPr>
          <p:spPr>
            <a:xfrm>
              <a:off x="0" y="0"/>
              <a:ext cx="11074703" cy="4622933"/>
            </a:xfrm>
            <a:prstGeom prst="roundRect">
              <a:avLst>
                <a:gd name="adj" fmla="val 15448"/>
              </a:avLst>
            </a:prstGeom>
            <a:solidFill>
              <a:srgbClr val="FFFFFF"/>
            </a:solidFill>
            <a:ln w="12700" cap="flat">
              <a:noFill/>
              <a:miter lim="400000"/>
            </a:ln>
            <a:effectLst>
              <a:outerShdw blurRad="63500" dist="25400" dir="5400000" rotWithShape="0">
                <a:srgbClr val="000000">
                  <a:alpha val="50000"/>
                </a:srgbClr>
              </a:outerShdw>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483" name="What are your concerns?…"/>
            <p:cNvSpPr txBox="1"/>
            <p:nvPr/>
          </p:nvSpPr>
          <p:spPr>
            <a:xfrm>
              <a:off x="875049" y="547562"/>
              <a:ext cx="9633917" cy="35458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algn="l" defTabSz="457200">
                <a:defRPr sz="2900" b="1">
                  <a:solidFill>
                    <a:srgbClr val="000000"/>
                  </a:solidFill>
                  <a:latin typeface="Helvetica"/>
                  <a:ea typeface="Helvetica"/>
                  <a:cs typeface="Helvetica"/>
                  <a:sym typeface="Helvetica"/>
                </a:defRPr>
              </a:pPr>
              <a:r>
                <a:t>What are your concerns?</a:t>
              </a:r>
            </a:p>
            <a:p>
              <a:pPr marL="457200" indent="-317500" algn="l" defTabSz="457200">
                <a:buClr>
                  <a:srgbClr val="79A1B5"/>
                </a:buClr>
                <a:buSzPct val="123000"/>
                <a:buFont typeface="Helvetica"/>
                <a:buChar char="•"/>
                <a:defRPr sz="2900">
                  <a:solidFill>
                    <a:srgbClr val="000000"/>
                  </a:solidFill>
                  <a:latin typeface="Helvetica"/>
                  <a:ea typeface="Helvetica"/>
                  <a:cs typeface="Helvetica"/>
                  <a:sym typeface="Helvetica"/>
                </a:defRPr>
              </a:pPr>
              <a:r>
                <a:t>	A. Peter may be subject to, or witnessing, domestic violence.</a:t>
              </a:r>
            </a:p>
            <a:p>
              <a:pPr marL="457200" indent="-317500" algn="l" defTabSz="457200">
                <a:buClr>
                  <a:srgbClr val="79A1B5"/>
                </a:buClr>
                <a:buSzPct val="123000"/>
                <a:buFont typeface="Helvetica"/>
                <a:buChar char="•"/>
                <a:defRPr sz="2900">
                  <a:solidFill>
                    <a:srgbClr val="000000"/>
                  </a:solidFill>
                  <a:latin typeface="Helvetica"/>
                  <a:ea typeface="Helvetica"/>
                  <a:cs typeface="Helvetica"/>
                  <a:sym typeface="Helvetica"/>
                </a:defRPr>
              </a:pPr>
              <a:r>
                <a:t>	B. One or both of Peter’s parents may be physically and emotionally abusing the other</a:t>
              </a:r>
            </a:p>
            <a:p>
              <a:pPr marL="457200" indent="-317500" algn="l" defTabSz="457200">
                <a:buClr>
                  <a:srgbClr val="79A1B5"/>
                </a:buClr>
                <a:buSzPct val="123000"/>
                <a:buFont typeface="Helvetica"/>
                <a:buChar char="•"/>
                <a:defRPr sz="2900">
                  <a:solidFill>
                    <a:srgbClr val="000000"/>
                  </a:solidFill>
                  <a:latin typeface="Helvetica"/>
                  <a:ea typeface="Helvetica"/>
                  <a:cs typeface="Helvetica"/>
                  <a:sym typeface="Helvetica"/>
                </a:defRPr>
              </a:pPr>
              <a:r>
                <a:t>	C. Financial issues may be an underlying stress factor for this family</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471"/>
                                        </p:tgtEl>
                                        <p:attrNameLst>
                                          <p:attrName>style.visibility</p:attrName>
                                        </p:attrNameLst>
                                      </p:cBhvr>
                                      <p:to>
                                        <p:strVal val="visible"/>
                                      </p:to>
                                    </p:set>
                                    <p:anim calcmode="lin" valueType="num">
                                      <p:cBhvr>
                                        <p:cTn id="7" dur="700" fill="hold"/>
                                        <p:tgtEl>
                                          <p:spTgt spid="471"/>
                                        </p:tgtEl>
                                        <p:attrNameLst>
                                          <p:attrName>ppt_w</p:attrName>
                                        </p:attrNameLst>
                                      </p:cBhvr>
                                      <p:tavLst>
                                        <p:tav tm="0">
                                          <p:val>
                                            <p:fltVal val="0"/>
                                          </p:val>
                                        </p:tav>
                                        <p:tav tm="100000">
                                          <p:val>
                                            <p:strVal val="#ppt_w"/>
                                          </p:val>
                                        </p:tav>
                                      </p:tavLst>
                                    </p:anim>
                                    <p:anim calcmode="lin" valueType="num">
                                      <p:cBhvr>
                                        <p:cTn id="8" dur="700" fill="hold"/>
                                        <p:tgtEl>
                                          <p:spTgt spid="47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481"/>
                                        </p:tgtEl>
                                        <p:attrNameLst>
                                          <p:attrName>style.visibility</p:attrName>
                                        </p:attrNameLst>
                                      </p:cBhvr>
                                      <p:to>
                                        <p:strVal val="visible"/>
                                      </p:to>
                                    </p:set>
                                    <p:anim calcmode="lin" valueType="num">
                                      <p:cBhvr>
                                        <p:cTn id="13" dur="700" fill="hold"/>
                                        <p:tgtEl>
                                          <p:spTgt spid="481"/>
                                        </p:tgtEl>
                                        <p:attrNameLst>
                                          <p:attrName>ppt_w</p:attrName>
                                        </p:attrNameLst>
                                      </p:cBhvr>
                                      <p:tavLst>
                                        <p:tav tm="0">
                                          <p:val>
                                            <p:fltVal val="0"/>
                                          </p:val>
                                        </p:tav>
                                        <p:tav tm="100000">
                                          <p:val>
                                            <p:strVal val="#ppt_w"/>
                                          </p:val>
                                        </p:tav>
                                      </p:tavLst>
                                    </p:anim>
                                    <p:anim calcmode="lin" valueType="num">
                                      <p:cBhvr>
                                        <p:cTn id="14" dur="700" fill="hold"/>
                                        <p:tgtEl>
                                          <p:spTgt spid="481"/>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3" nodeType="clickEffect">
                                  <p:stCondLst>
                                    <p:cond delay="0"/>
                                  </p:stCondLst>
                                  <p:iterate>
                                    <p:tmAbs val="0"/>
                                  </p:iterate>
                                  <p:childTnLst>
                                    <p:set>
                                      <p:cBhvr>
                                        <p:cTn id="18" fill="hold"/>
                                        <p:tgtEl>
                                          <p:spTgt spid="484"/>
                                        </p:tgtEl>
                                        <p:attrNameLst>
                                          <p:attrName>style.visibility</p:attrName>
                                        </p:attrNameLst>
                                      </p:cBhvr>
                                      <p:to>
                                        <p:strVal val="visible"/>
                                      </p:to>
                                    </p:set>
                                    <p:anim calcmode="lin" valueType="num">
                                      <p:cBhvr>
                                        <p:cTn id="19" dur="700" fill="hold"/>
                                        <p:tgtEl>
                                          <p:spTgt spid="484"/>
                                        </p:tgtEl>
                                        <p:attrNameLst>
                                          <p:attrName>ppt_w</p:attrName>
                                        </p:attrNameLst>
                                      </p:cBhvr>
                                      <p:tavLst>
                                        <p:tav tm="0">
                                          <p:val>
                                            <p:fltVal val="0"/>
                                          </p:val>
                                        </p:tav>
                                        <p:tav tm="100000">
                                          <p:val>
                                            <p:strVal val="#ppt_w"/>
                                          </p:val>
                                        </p:tav>
                                      </p:tavLst>
                                    </p:anim>
                                    <p:anim calcmode="lin" valueType="num">
                                      <p:cBhvr>
                                        <p:cTn id="20" dur="700" fill="hold"/>
                                        <p:tgtEl>
                                          <p:spTgt spid="4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 grpId="1" animBg="1" advAuto="0"/>
      <p:bldP spid="481" grpId="2" animBg="1" advAuto="0"/>
      <p:bldP spid="484" grpId="3"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6" name="colouring book.jpg" descr="colouring book.jpg"/>
          <p:cNvPicPr>
            <a:picLocks noChangeAspect="1"/>
          </p:cNvPicPr>
          <p:nvPr/>
        </p:nvPicPr>
        <p:blipFill>
          <a:blip r:embed="rId2"/>
          <a:stretch>
            <a:fillRect/>
          </a:stretch>
        </p:blipFill>
        <p:spPr>
          <a:xfrm>
            <a:off x="-177314" y="24218"/>
            <a:ext cx="24559640" cy="16250294"/>
          </a:xfrm>
          <a:prstGeom prst="rect">
            <a:avLst/>
          </a:prstGeom>
          <a:ln w="12700">
            <a:miter lim="400000"/>
          </a:ln>
        </p:spPr>
      </p:pic>
      <p:sp>
        <p:nvSpPr>
          <p:cNvPr id="487" name="Rectangle"/>
          <p:cNvSpPr/>
          <p:nvPr/>
        </p:nvSpPr>
        <p:spPr>
          <a:xfrm>
            <a:off x="413" y="13450806"/>
            <a:ext cx="24383174" cy="390023"/>
          </a:xfrm>
          <a:prstGeom prst="rect">
            <a:avLst/>
          </a:prstGeom>
          <a:solidFill>
            <a:srgbClr val="929292"/>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488" name="Rounded Rectangle"/>
          <p:cNvSpPr/>
          <p:nvPr/>
        </p:nvSpPr>
        <p:spPr>
          <a:xfrm>
            <a:off x="-127000" y="13448673"/>
            <a:ext cx="9687372" cy="445090"/>
          </a:xfrm>
          <a:prstGeom prst="roundRect">
            <a:avLst>
              <a:gd name="adj" fmla="val 42800"/>
            </a:avLst>
          </a:prstGeom>
          <a:solidFill>
            <a:srgbClr val="6E9C37"/>
          </a:solidFill>
          <a:ln w="12700">
            <a:miter lim="400000"/>
          </a:ln>
        </p:spPr>
        <p:txBody>
          <a:bodyPr lIns="50800" tIns="50800" rIns="50800" bIns="50800" anchor="ctr"/>
          <a:lstStyle/>
          <a:p>
            <a:pPr defTabSz="825500">
              <a:defRPr sz="3200">
                <a:solidFill>
                  <a:srgbClr val="6D9B36"/>
                </a:solidFill>
                <a:latin typeface="Helvetica Neue Medium"/>
                <a:ea typeface="Helvetica Neue Medium"/>
                <a:cs typeface="Helvetica Neue Medium"/>
                <a:sym typeface="Helvetica Neue Medium"/>
              </a:defRPr>
            </a:pPr>
            <a:endParaRPr/>
          </a:p>
        </p:txBody>
      </p:sp>
      <p:sp>
        <p:nvSpPr>
          <p:cNvPr id="489" name="Part 3 - Children and young people"/>
          <p:cNvSpPr txBox="1"/>
          <p:nvPr/>
        </p:nvSpPr>
        <p:spPr>
          <a:xfrm>
            <a:off x="44246" y="13419981"/>
            <a:ext cx="3268219" cy="3246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1500" b="1">
                <a:solidFill>
                  <a:srgbClr val="FFFFFF"/>
                </a:solidFill>
              </a:defRPr>
            </a:lvl1pPr>
          </a:lstStyle>
          <a:p>
            <a:r>
              <a:t>Part 3 - Children and young people</a:t>
            </a:r>
          </a:p>
        </p:txBody>
      </p:sp>
      <p:sp>
        <p:nvSpPr>
          <p:cNvPr id="490"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491" name="Safeguarding Foundations"/>
          <p:cNvSpPr txBox="1"/>
          <p:nvPr/>
        </p:nvSpPr>
        <p:spPr>
          <a:xfrm>
            <a:off x="149553" y="63019"/>
            <a:ext cx="4303269" cy="523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825500">
              <a:defRPr sz="2800">
                <a:solidFill>
                  <a:srgbClr val="000000"/>
                </a:solidFill>
              </a:defRPr>
            </a:lvl1pPr>
          </a:lstStyle>
          <a:p>
            <a:r>
              <a:t>Safeguarding Foundations</a:t>
            </a:r>
          </a:p>
        </p:txBody>
      </p:sp>
      <p:sp>
        <p:nvSpPr>
          <p:cNvPr id="492" name="Scenario 1 - Peter’s story (continued)"/>
          <p:cNvSpPr txBox="1"/>
          <p:nvPr/>
        </p:nvSpPr>
        <p:spPr>
          <a:xfrm>
            <a:off x="149198" y="482006"/>
            <a:ext cx="7503453" cy="597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t>Scenario 1 - Peter’s story (continued)</a:t>
            </a:r>
          </a:p>
        </p:txBody>
      </p:sp>
      <p:pic>
        <p:nvPicPr>
          <p:cNvPr id="493"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grpSp>
        <p:nvGrpSpPr>
          <p:cNvPr id="496" name="Group"/>
          <p:cNvGrpSpPr/>
          <p:nvPr/>
        </p:nvGrpSpPr>
        <p:grpSpPr>
          <a:xfrm>
            <a:off x="3154218" y="2194211"/>
            <a:ext cx="18515786" cy="5409761"/>
            <a:chOff x="0" y="0"/>
            <a:chExt cx="18515784" cy="5409759"/>
          </a:xfrm>
        </p:grpSpPr>
        <p:sp>
          <p:nvSpPr>
            <p:cNvPr id="494" name="Rounded Rectangle"/>
            <p:cNvSpPr/>
            <p:nvPr/>
          </p:nvSpPr>
          <p:spPr>
            <a:xfrm>
              <a:off x="0" y="0"/>
              <a:ext cx="18515785" cy="5409760"/>
            </a:xfrm>
            <a:prstGeom prst="roundRect">
              <a:avLst>
                <a:gd name="adj" fmla="val 22072"/>
              </a:avLst>
            </a:prstGeom>
            <a:solidFill>
              <a:srgbClr val="FFFFFF"/>
            </a:solidFill>
            <a:ln w="12700" cap="flat">
              <a:noFill/>
              <a:miter lim="400000"/>
            </a:ln>
            <a:effectLst>
              <a:outerShdw blurRad="63500" dist="25400" dir="5400000" rotWithShape="0">
                <a:srgbClr val="000000">
                  <a:alpha val="50000"/>
                </a:srgbClr>
              </a:outerShdw>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495" name="You and an assistant lead a group for children ages 6-8 years old on a Sunday morning during the church service. A boy called Peter comes every week; his parents also regularly attend your church. You are aware that Peter’s mother has recently lost her j"/>
            <p:cNvSpPr txBox="1"/>
            <p:nvPr/>
          </p:nvSpPr>
          <p:spPr>
            <a:xfrm>
              <a:off x="1462993" y="915468"/>
              <a:ext cx="16106938" cy="35788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algn="l" defTabSz="457200">
                <a:defRPr sz="3071">
                  <a:solidFill>
                    <a:srgbClr val="333333"/>
                  </a:solidFill>
                  <a:latin typeface="Helvetica"/>
                  <a:ea typeface="Helvetica"/>
                  <a:cs typeface="Helvetica"/>
                  <a:sym typeface="Helvetica"/>
                </a:defRPr>
              </a:pPr>
              <a:r>
                <a:t>You and an assistant lead a group for children ages 6-8 years old on a Sunday morning during the church service. A boy called Peter comes every week; his parents also regularly attend your church. You are aware that Peter’s mother has recently lost her job.</a:t>
              </a:r>
            </a:p>
            <a:p>
              <a:pPr algn="l" defTabSz="457200">
                <a:defRPr sz="3071">
                  <a:solidFill>
                    <a:srgbClr val="333333"/>
                  </a:solidFill>
                  <a:latin typeface="Helvetica"/>
                  <a:ea typeface="Helvetica"/>
                  <a:cs typeface="Helvetica"/>
                  <a:sym typeface="Helvetica"/>
                </a:defRPr>
              </a:pPr>
              <a:r>
                <a:t>One Sunday you ask the children to make drawings showing their family and things that are important in life. Peter drew himself with a sad face and what looked like his Mum and Dad hitting each other. He then started crying and pushed his crayons off the table. The other children begin looking at Peter.</a:t>
              </a:r>
            </a:p>
          </p:txBody>
        </p:sp>
      </p:grpSp>
      <p:grpSp>
        <p:nvGrpSpPr>
          <p:cNvPr id="499" name="Group"/>
          <p:cNvGrpSpPr/>
          <p:nvPr/>
        </p:nvGrpSpPr>
        <p:grpSpPr>
          <a:xfrm>
            <a:off x="732795" y="8215922"/>
            <a:ext cx="11074704" cy="4622934"/>
            <a:chOff x="0" y="0"/>
            <a:chExt cx="11074702" cy="4622932"/>
          </a:xfrm>
        </p:grpSpPr>
        <p:sp>
          <p:nvSpPr>
            <p:cNvPr id="497" name="Rounded Rectangle"/>
            <p:cNvSpPr/>
            <p:nvPr/>
          </p:nvSpPr>
          <p:spPr>
            <a:xfrm>
              <a:off x="0" y="0"/>
              <a:ext cx="11074703" cy="4622933"/>
            </a:xfrm>
            <a:prstGeom prst="roundRect">
              <a:avLst>
                <a:gd name="adj" fmla="val 15448"/>
              </a:avLst>
            </a:prstGeom>
            <a:solidFill>
              <a:srgbClr val="FFFFFF"/>
            </a:solidFill>
            <a:ln w="12700" cap="flat">
              <a:noFill/>
              <a:miter lim="400000"/>
            </a:ln>
            <a:effectLst>
              <a:outerShdw blurRad="63500" dist="25400" dir="5400000" rotWithShape="0">
                <a:srgbClr val="000000">
                  <a:alpha val="50000"/>
                </a:srgbClr>
              </a:outerShdw>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498" name="How do you respond as leader of the group?…"/>
            <p:cNvSpPr txBox="1"/>
            <p:nvPr/>
          </p:nvSpPr>
          <p:spPr>
            <a:xfrm>
              <a:off x="875049" y="547562"/>
              <a:ext cx="9633917" cy="35458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algn="l" defTabSz="457200">
                <a:defRPr sz="2900" b="1">
                  <a:solidFill>
                    <a:srgbClr val="000000"/>
                  </a:solidFill>
                  <a:latin typeface="Helvetica"/>
                  <a:ea typeface="Helvetica"/>
                  <a:cs typeface="Helvetica"/>
                  <a:sym typeface="Helvetica"/>
                </a:defRPr>
              </a:pPr>
              <a:r>
                <a:t>How do you respond as leader of the group?</a:t>
              </a:r>
            </a:p>
            <a:p>
              <a:pPr marL="457200" indent="-317500" algn="l" defTabSz="457200">
                <a:buClr>
                  <a:srgbClr val="79A1B5"/>
                </a:buClr>
                <a:buSzPct val="123000"/>
                <a:buFont typeface="Helvetica"/>
                <a:buChar char="•"/>
                <a:defRPr sz="2900">
                  <a:solidFill>
                    <a:srgbClr val="000000"/>
                  </a:solidFill>
                  <a:latin typeface="Helvetica"/>
                  <a:ea typeface="Helvetica"/>
                  <a:cs typeface="Helvetica"/>
                  <a:sym typeface="Helvetica"/>
                </a:defRPr>
              </a:pPr>
              <a:r>
                <a:t>	A. Explain to the rest of the children in the group that Peter is upset because his parents are fighting.</a:t>
              </a:r>
            </a:p>
            <a:p>
              <a:pPr marL="457200" indent="-317500" algn="l" defTabSz="457200">
                <a:buClr>
                  <a:srgbClr val="79A1B5"/>
                </a:buClr>
                <a:buSzPct val="123000"/>
                <a:buFont typeface="Helvetica"/>
                <a:buChar char="•"/>
                <a:defRPr sz="2900">
                  <a:solidFill>
                    <a:srgbClr val="000000"/>
                  </a:solidFill>
                  <a:latin typeface="Helvetica"/>
                  <a:ea typeface="Helvetica"/>
                  <a:cs typeface="Helvetica"/>
                  <a:sym typeface="Helvetica"/>
                </a:defRPr>
              </a:pPr>
              <a:r>
                <a:t>	B. Ask your assistant leader to sit with Peter and offer some comfort until the end of the group.</a:t>
              </a:r>
            </a:p>
            <a:p>
              <a:pPr marL="457200" indent="-317500" algn="l" defTabSz="457200">
                <a:buClr>
                  <a:srgbClr val="79A1B5"/>
                </a:buClr>
                <a:buSzPct val="123000"/>
                <a:buFont typeface="Helvetica"/>
                <a:buChar char="•"/>
                <a:defRPr sz="2900">
                  <a:solidFill>
                    <a:srgbClr val="000000"/>
                  </a:solidFill>
                  <a:latin typeface="Helvetica"/>
                  <a:ea typeface="Helvetica"/>
                  <a:cs typeface="Helvetica"/>
                  <a:sym typeface="Helvetica"/>
                </a:defRPr>
              </a:pPr>
              <a:r>
                <a:t>	C. Take Peter out of the group and take him back to his parents so that they can console him.</a:t>
              </a:r>
            </a:p>
          </p:txBody>
        </p:sp>
      </p:grpSp>
      <p:grpSp>
        <p:nvGrpSpPr>
          <p:cNvPr id="502" name="Group"/>
          <p:cNvGrpSpPr/>
          <p:nvPr/>
        </p:nvGrpSpPr>
        <p:grpSpPr>
          <a:xfrm>
            <a:off x="12563244" y="8215922"/>
            <a:ext cx="11074704" cy="4622934"/>
            <a:chOff x="0" y="0"/>
            <a:chExt cx="11074702" cy="4622932"/>
          </a:xfrm>
        </p:grpSpPr>
        <p:sp>
          <p:nvSpPr>
            <p:cNvPr id="500" name="Rounded Rectangle"/>
            <p:cNvSpPr/>
            <p:nvPr/>
          </p:nvSpPr>
          <p:spPr>
            <a:xfrm>
              <a:off x="0" y="0"/>
              <a:ext cx="11074703" cy="4622933"/>
            </a:xfrm>
            <a:prstGeom prst="roundRect">
              <a:avLst>
                <a:gd name="adj" fmla="val 15448"/>
              </a:avLst>
            </a:prstGeom>
            <a:solidFill>
              <a:srgbClr val="FFFFFF"/>
            </a:solidFill>
            <a:ln w="12700" cap="flat">
              <a:noFill/>
              <a:miter lim="400000"/>
            </a:ln>
            <a:effectLst>
              <a:outerShdw blurRad="63500" dist="25400" dir="5400000" rotWithShape="0">
                <a:srgbClr val="000000">
                  <a:alpha val="50000"/>
                </a:srgbClr>
              </a:outerShdw>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501" name="After the group session is finished, you are discussing the incident with your assistant. They say : “No-one must know about this, Peter’s parents would be embarrassed. They have been coming to church for years and I’m sure there is nothing to worry abou"/>
            <p:cNvSpPr txBox="1"/>
            <p:nvPr/>
          </p:nvSpPr>
          <p:spPr>
            <a:xfrm>
              <a:off x="875049" y="322169"/>
              <a:ext cx="9633917" cy="41930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algn="l" defTabSz="457200">
                <a:defRPr sz="2000" i="1">
                  <a:solidFill>
                    <a:srgbClr val="000000"/>
                  </a:solidFill>
                  <a:latin typeface="Helvetica"/>
                  <a:ea typeface="Helvetica"/>
                  <a:cs typeface="Helvetica"/>
                  <a:sym typeface="Helvetica"/>
                </a:defRPr>
              </a:pPr>
              <a:r>
                <a:rPr b="1" i="0"/>
                <a:t>After the group session is finished, you are discussing the incident with your assistant.</a:t>
              </a:r>
              <a:br>
                <a:rPr b="1" i="0"/>
              </a:br>
              <a:r>
                <a:rPr b="1" i="0"/>
                <a:t>They say : </a:t>
              </a:r>
              <a:r>
                <a:t>“No-one must know about this, Peter’s parents would be embarrassed. They have been coming to church for years and I’m sure there is nothing to worry about. They would be really angry if they knew we had not spoken to them first”</a:t>
              </a:r>
              <a:endParaRPr i="0"/>
            </a:p>
            <a:p>
              <a:pPr algn="l" defTabSz="457200">
                <a:defRPr sz="2000">
                  <a:solidFill>
                    <a:srgbClr val="000000"/>
                  </a:solidFill>
                  <a:latin typeface="Helvetica"/>
                  <a:ea typeface="Helvetica"/>
                  <a:cs typeface="Helvetica"/>
                  <a:sym typeface="Helvetica"/>
                </a:defRPr>
              </a:pPr>
              <a:r>
                <a:t>How do you respond?</a:t>
              </a:r>
            </a:p>
            <a:p>
              <a:pPr marL="457200" indent="-317500" algn="l" defTabSz="457200">
                <a:buClr>
                  <a:srgbClr val="79A1B5"/>
                </a:buClr>
                <a:buSzPct val="123000"/>
                <a:buFont typeface="Helvetica"/>
                <a:buChar char="•"/>
                <a:defRPr sz="2000">
                  <a:solidFill>
                    <a:srgbClr val="000000"/>
                  </a:solidFill>
                  <a:latin typeface="Helvetica"/>
                  <a:ea typeface="Helvetica"/>
                  <a:cs typeface="Helvetica"/>
                  <a:sym typeface="Helvetica"/>
                </a:defRPr>
              </a:pPr>
              <a:r>
                <a:t>	A. We have a primary responsibility to the most vulnerable person in the situation, which in this case is Peter, and need to act in his interests.</a:t>
              </a:r>
            </a:p>
            <a:p>
              <a:pPr marL="457200" indent="-317500" algn="l" defTabSz="457200">
                <a:buClr>
                  <a:srgbClr val="79A1B5"/>
                </a:buClr>
                <a:buSzPct val="123000"/>
                <a:buFont typeface="Helvetica"/>
                <a:buChar char="•"/>
                <a:defRPr sz="2000">
                  <a:solidFill>
                    <a:srgbClr val="000000"/>
                  </a:solidFill>
                  <a:latin typeface="Helvetica"/>
                  <a:ea typeface="Helvetica"/>
                  <a:cs typeface="Helvetica"/>
                  <a:sym typeface="Helvetica"/>
                </a:defRPr>
              </a:pPr>
              <a:r>
                <a:t>	B. We should not be party to concealing potential abuse, even if it involves long-standing members of the church; we should report this to the appropriate person and maintain confidentiality.</a:t>
              </a:r>
            </a:p>
            <a:p>
              <a:pPr marL="457200" indent="-317500" algn="l" defTabSz="457200">
                <a:buClr>
                  <a:srgbClr val="79A1B5"/>
                </a:buClr>
                <a:buSzPct val="123000"/>
                <a:buFont typeface="Helvetica"/>
                <a:buChar char="•"/>
                <a:defRPr sz="2000">
                  <a:solidFill>
                    <a:srgbClr val="000000"/>
                  </a:solidFill>
                  <a:latin typeface="Helvetica"/>
                  <a:ea typeface="Helvetica"/>
                  <a:cs typeface="Helvetica"/>
                  <a:sym typeface="Helvetica"/>
                </a:defRPr>
              </a:pPr>
              <a:r>
                <a:t>	C. We should give Peter’s drawing to his parents and ask to meet with them later in the week to discuss it.</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496"/>
                                        </p:tgtEl>
                                        <p:attrNameLst>
                                          <p:attrName>style.visibility</p:attrName>
                                        </p:attrNameLst>
                                      </p:cBhvr>
                                      <p:to>
                                        <p:strVal val="visible"/>
                                      </p:to>
                                    </p:set>
                                    <p:anim calcmode="lin" valueType="num">
                                      <p:cBhvr>
                                        <p:cTn id="7" dur="700" fill="hold"/>
                                        <p:tgtEl>
                                          <p:spTgt spid="496"/>
                                        </p:tgtEl>
                                        <p:attrNameLst>
                                          <p:attrName>ppt_w</p:attrName>
                                        </p:attrNameLst>
                                      </p:cBhvr>
                                      <p:tavLst>
                                        <p:tav tm="0">
                                          <p:val>
                                            <p:fltVal val="0"/>
                                          </p:val>
                                        </p:tav>
                                        <p:tav tm="100000">
                                          <p:val>
                                            <p:strVal val="#ppt_w"/>
                                          </p:val>
                                        </p:tav>
                                      </p:tavLst>
                                    </p:anim>
                                    <p:anim calcmode="lin" valueType="num">
                                      <p:cBhvr>
                                        <p:cTn id="8" dur="700" fill="hold"/>
                                        <p:tgtEl>
                                          <p:spTgt spid="49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499"/>
                                        </p:tgtEl>
                                        <p:attrNameLst>
                                          <p:attrName>style.visibility</p:attrName>
                                        </p:attrNameLst>
                                      </p:cBhvr>
                                      <p:to>
                                        <p:strVal val="visible"/>
                                      </p:to>
                                    </p:set>
                                    <p:anim calcmode="lin" valueType="num">
                                      <p:cBhvr>
                                        <p:cTn id="13" dur="700" fill="hold"/>
                                        <p:tgtEl>
                                          <p:spTgt spid="499"/>
                                        </p:tgtEl>
                                        <p:attrNameLst>
                                          <p:attrName>ppt_w</p:attrName>
                                        </p:attrNameLst>
                                      </p:cBhvr>
                                      <p:tavLst>
                                        <p:tav tm="0">
                                          <p:val>
                                            <p:fltVal val="0"/>
                                          </p:val>
                                        </p:tav>
                                        <p:tav tm="100000">
                                          <p:val>
                                            <p:strVal val="#ppt_w"/>
                                          </p:val>
                                        </p:tav>
                                      </p:tavLst>
                                    </p:anim>
                                    <p:anim calcmode="lin" valueType="num">
                                      <p:cBhvr>
                                        <p:cTn id="14" dur="700" fill="hold"/>
                                        <p:tgtEl>
                                          <p:spTgt spid="499"/>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3" nodeType="clickEffect">
                                  <p:stCondLst>
                                    <p:cond delay="0"/>
                                  </p:stCondLst>
                                  <p:iterate>
                                    <p:tmAbs val="0"/>
                                  </p:iterate>
                                  <p:childTnLst>
                                    <p:set>
                                      <p:cBhvr>
                                        <p:cTn id="18" fill="hold"/>
                                        <p:tgtEl>
                                          <p:spTgt spid="502"/>
                                        </p:tgtEl>
                                        <p:attrNameLst>
                                          <p:attrName>style.visibility</p:attrName>
                                        </p:attrNameLst>
                                      </p:cBhvr>
                                      <p:to>
                                        <p:strVal val="visible"/>
                                      </p:to>
                                    </p:set>
                                    <p:anim calcmode="lin" valueType="num">
                                      <p:cBhvr>
                                        <p:cTn id="19" dur="700" fill="hold"/>
                                        <p:tgtEl>
                                          <p:spTgt spid="502"/>
                                        </p:tgtEl>
                                        <p:attrNameLst>
                                          <p:attrName>ppt_w</p:attrName>
                                        </p:attrNameLst>
                                      </p:cBhvr>
                                      <p:tavLst>
                                        <p:tav tm="0">
                                          <p:val>
                                            <p:fltVal val="0"/>
                                          </p:val>
                                        </p:tav>
                                        <p:tav tm="100000">
                                          <p:val>
                                            <p:strVal val="#ppt_w"/>
                                          </p:val>
                                        </p:tav>
                                      </p:tavLst>
                                    </p:anim>
                                    <p:anim calcmode="lin" valueType="num">
                                      <p:cBhvr>
                                        <p:cTn id="20" dur="700" fill="hold"/>
                                        <p:tgtEl>
                                          <p:spTgt spid="50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6" grpId="1" animBg="1" advAuto="0"/>
      <p:bldP spid="499" grpId="2" animBg="1" advAuto="0"/>
      <p:bldP spid="502" grpId="3"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4" name="youngpeople.jpg" descr="youngpeople.jpg"/>
          <p:cNvPicPr>
            <a:picLocks noChangeAspect="1"/>
          </p:cNvPicPr>
          <p:nvPr/>
        </p:nvPicPr>
        <p:blipFill>
          <a:blip r:embed="rId2"/>
          <a:stretch>
            <a:fillRect/>
          </a:stretch>
        </p:blipFill>
        <p:spPr>
          <a:xfrm>
            <a:off x="-17361" y="1690"/>
            <a:ext cx="24443025" cy="16295351"/>
          </a:xfrm>
          <a:prstGeom prst="rect">
            <a:avLst/>
          </a:prstGeom>
          <a:ln w="12700">
            <a:miter lim="400000"/>
          </a:ln>
        </p:spPr>
      </p:pic>
      <p:sp>
        <p:nvSpPr>
          <p:cNvPr id="505" name="Rectangle"/>
          <p:cNvSpPr/>
          <p:nvPr/>
        </p:nvSpPr>
        <p:spPr>
          <a:xfrm>
            <a:off x="413" y="13450806"/>
            <a:ext cx="24383174" cy="390023"/>
          </a:xfrm>
          <a:prstGeom prst="rect">
            <a:avLst/>
          </a:prstGeom>
          <a:solidFill>
            <a:srgbClr val="929292"/>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506" name="Rounded Rectangle"/>
          <p:cNvSpPr/>
          <p:nvPr/>
        </p:nvSpPr>
        <p:spPr>
          <a:xfrm>
            <a:off x="-127000" y="13448673"/>
            <a:ext cx="10170865" cy="445090"/>
          </a:xfrm>
          <a:prstGeom prst="roundRect">
            <a:avLst>
              <a:gd name="adj" fmla="val 42800"/>
            </a:avLst>
          </a:prstGeom>
          <a:solidFill>
            <a:srgbClr val="6E9C37"/>
          </a:solidFill>
          <a:ln w="12700">
            <a:miter lim="400000"/>
          </a:ln>
        </p:spPr>
        <p:txBody>
          <a:bodyPr lIns="50800" tIns="50800" rIns="50800" bIns="50800" anchor="ctr"/>
          <a:lstStyle/>
          <a:p>
            <a:pPr defTabSz="825500">
              <a:defRPr sz="3200">
                <a:solidFill>
                  <a:srgbClr val="6D9B36"/>
                </a:solidFill>
                <a:latin typeface="Helvetica Neue Medium"/>
                <a:ea typeface="Helvetica Neue Medium"/>
                <a:cs typeface="Helvetica Neue Medium"/>
                <a:sym typeface="Helvetica Neue Medium"/>
              </a:defRPr>
            </a:pPr>
            <a:endParaRPr/>
          </a:p>
        </p:txBody>
      </p:sp>
      <p:sp>
        <p:nvSpPr>
          <p:cNvPr id="507" name="Part 3 - Children and young people"/>
          <p:cNvSpPr txBox="1"/>
          <p:nvPr/>
        </p:nvSpPr>
        <p:spPr>
          <a:xfrm>
            <a:off x="44246" y="13419981"/>
            <a:ext cx="3268219" cy="3246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1500" b="1">
                <a:solidFill>
                  <a:srgbClr val="FFFFFF"/>
                </a:solidFill>
              </a:defRPr>
            </a:lvl1pPr>
          </a:lstStyle>
          <a:p>
            <a:r>
              <a:t>Part 3 - Children and young people</a:t>
            </a:r>
          </a:p>
        </p:txBody>
      </p:sp>
      <p:sp>
        <p:nvSpPr>
          <p:cNvPr id="508"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509" name="Safeguarding Foundations"/>
          <p:cNvSpPr txBox="1"/>
          <p:nvPr/>
        </p:nvSpPr>
        <p:spPr>
          <a:xfrm>
            <a:off x="149553" y="63019"/>
            <a:ext cx="4303269" cy="523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825500">
              <a:defRPr sz="2800">
                <a:solidFill>
                  <a:srgbClr val="000000"/>
                </a:solidFill>
              </a:defRPr>
            </a:lvl1pPr>
          </a:lstStyle>
          <a:p>
            <a:r>
              <a:t>Safeguarding Foundations</a:t>
            </a:r>
          </a:p>
        </p:txBody>
      </p:sp>
      <p:sp>
        <p:nvSpPr>
          <p:cNvPr id="510" name="Young people"/>
          <p:cNvSpPr txBox="1"/>
          <p:nvPr/>
        </p:nvSpPr>
        <p:spPr>
          <a:xfrm>
            <a:off x="149198" y="482006"/>
            <a:ext cx="2830488" cy="597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t>Young people</a:t>
            </a:r>
          </a:p>
        </p:txBody>
      </p:sp>
      <p:pic>
        <p:nvPicPr>
          <p:cNvPr id="511"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grpSp>
        <p:nvGrpSpPr>
          <p:cNvPr id="514" name="Group"/>
          <p:cNvGrpSpPr/>
          <p:nvPr/>
        </p:nvGrpSpPr>
        <p:grpSpPr>
          <a:xfrm>
            <a:off x="4533771" y="2801104"/>
            <a:ext cx="15316458" cy="4195974"/>
            <a:chOff x="0" y="0"/>
            <a:chExt cx="15316457" cy="4195972"/>
          </a:xfrm>
        </p:grpSpPr>
        <p:sp>
          <p:nvSpPr>
            <p:cNvPr id="512" name="Rounded Rectangle"/>
            <p:cNvSpPr/>
            <p:nvPr/>
          </p:nvSpPr>
          <p:spPr>
            <a:xfrm>
              <a:off x="0" y="0"/>
              <a:ext cx="15316458" cy="4195973"/>
            </a:xfrm>
            <a:prstGeom prst="roundRect">
              <a:avLst>
                <a:gd name="adj" fmla="val 26907"/>
              </a:avLst>
            </a:prstGeom>
            <a:solidFill>
              <a:srgbClr val="FFFFFF"/>
            </a:solidFill>
            <a:ln w="12700" cap="flat">
              <a:noFill/>
              <a:miter lim="400000"/>
            </a:ln>
            <a:effectLst>
              <a:outerShdw blurRad="63500" dist="25400" dir="5400000" rotWithShape="0">
                <a:srgbClr val="000000">
                  <a:alpha val="50000"/>
                </a:srgbClr>
              </a:outerShdw>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513" name="From a legal point of view, young people are considered 'children'…"/>
            <p:cNvSpPr txBox="1"/>
            <p:nvPr/>
          </p:nvSpPr>
          <p:spPr>
            <a:xfrm>
              <a:off x="1383329" y="406014"/>
              <a:ext cx="12422890" cy="33839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algn="l" defTabSz="457200">
                <a:defRPr sz="3100">
                  <a:solidFill>
                    <a:srgbClr val="9584B4"/>
                  </a:solidFill>
                  <a:latin typeface="Helvetica"/>
                  <a:ea typeface="Helvetica"/>
                  <a:cs typeface="Helvetica"/>
                  <a:sym typeface="Helvetica"/>
                </a:defRPr>
              </a:pPr>
              <a:r>
                <a:t>From a legal point of view, young people are considered 'children'</a:t>
              </a:r>
            </a:p>
            <a:p>
              <a:pPr marL="457200" indent="-317500" algn="l" defTabSz="457200">
                <a:buClr>
                  <a:srgbClr val="333333"/>
                </a:buClr>
                <a:buSzPct val="123000"/>
                <a:buFont typeface="Helvetica"/>
                <a:buChar char="•"/>
                <a:defRPr sz="3100">
                  <a:solidFill>
                    <a:srgbClr val="333333"/>
                  </a:solidFill>
                  <a:latin typeface="Helvetica"/>
                  <a:ea typeface="Helvetica"/>
                  <a:cs typeface="Helvetica"/>
                  <a:sym typeface="Helvetica"/>
                </a:defRPr>
              </a:pPr>
              <a:r>
                <a:rPr b="1"/>
                <a:t>Able to choose</a:t>
              </a:r>
              <a:r>
                <a:t> where they spend their time and with whom</a:t>
              </a:r>
            </a:p>
            <a:p>
              <a:pPr marL="457200" indent="-317500" algn="l" defTabSz="457200">
                <a:buClr>
                  <a:srgbClr val="333333"/>
                </a:buClr>
                <a:buSzPct val="123000"/>
                <a:buFont typeface="Helvetica"/>
                <a:buChar char="•"/>
                <a:defRPr sz="3100">
                  <a:solidFill>
                    <a:srgbClr val="333333"/>
                  </a:solidFill>
                  <a:latin typeface="Helvetica"/>
                  <a:ea typeface="Helvetica"/>
                  <a:cs typeface="Helvetica"/>
                  <a:sym typeface="Helvetica"/>
                </a:defRPr>
              </a:pPr>
              <a:r>
                <a:rPr b="1"/>
                <a:t>Time of significant change</a:t>
              </a:r>
              <a:r>
                <a:t> - relationship with parents, sexual activity, experimentation with drugs or alcohol</a:t>
              </a:r>
            </a:p>
            <a:p>
              <a:pPr marL="457200" indent="-317500" algn="l" defTabSz="457200">
                <a:buClr>
                  <a:srgbClr val="333333"/>
                </a:buClr>
                <a:buSzPct val="123000"/>
                <a:buFont typeface="Helvetica"/>
                <a:buChar char="•"/>
                <a:defRPr sz="3100">
                  <a:solidFill>
                    <a:srgbClr val="333333"/>
                  </a:solidFill>
                  <a:latin typeface="Helvetica"/>
                  <a:ea typeface="Helvetica"/>
                  <a:cs typeface="Helvetica"/>
                  <a:sym typeface="Helvetica"/>
                </a:defRPr>
              </a:pPr>
              <a:r>
                <a:t>Young people are </a:t>
              </a:r>
              <a:r>
                <a:rPr b="1"/>
                <a:t>still relatively inexperienced</a:t>
              </a:r>
            </a:p>
          </p:txBody>
        </p:sp>
      </p:grpSp>
      <p:grpSp>
        <p:nvGrpSpPr>
          <p:cNvPr id="517" name="Group"/>
          <p:cNvGrpSpPr/>
          <p:nvPr/>
        </p:nvGrpSpPr>
        <p:grpSpPr>
          <a:xfrm>
            <a:off x="4533771" y="7775962"/>
            <a:ext cx="15316458" cy="4195974"/>
            <a:chOff x="0" y="0"/>
            <a:chExt cx="15316457" cy="4195972"/>
          </a:xfrm>
        </p:grpSpPr>
        <p:sp>
          <p:nvSpPr>
            <p:cNvPr id="515" name="Rounded Rectangle"/>
            <p:cNvSpPr/>
            <p:nvPr/>
          </p:nvSpPr>
          <p:spPr>
            <a:xfrm>
              <a:off x="0" y="0"/>
              <a:ext cx="15316458" cy="4195973"/>
            </a:xfrm>
            <a:prstGeom prst="roundRect">
              <a:avLst>
                <a:gd name="adj" fmla="val 26907"/>
              </a:avLst>
            </a:prstGeom>
            <a:solidFill>
              <a:srgbClr val="FFFFFF"/>
            </a:solidFill>
            <a:ln w="12700" cap="flat">
              <a:noFill/>
              <a:miter lim="400000"/>
            </a:ln>
            <a:effectLst>
              <a:outerShdw blurRad="63500" dist="25400" dir="5400000" rotWithShape="0">
                <a:srgbClr val="000000">
                  <a:alpha val="50000"/>
                </a:srgbClr>
              </a:outerShdw>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516" name="Online environments become increasingly relevant…"/>
            <p:cNvSpPr txBox="1"/>
            <p:nvPr/>
          </p:nvSpPr>
          <p:spPr>
            <a:xfrm>
              <a:off x="1383329" y="406014"/>
              <a:ext cx="12422890" cy="33839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algn="l" defTabSz="457200">
                <a:defRPr sz="3000">
                  <a:solidFill>
                    <a:srgbClr val="9584B4"/>
                  </a:solidFill>
                  <a:latin typeface="Helvetica"/>
                  <a:ea typeface="Helvetica"/>
                  <a:cs typeface="Helvetica"/>
                  <a:sym typeface="Helvetica"/>
                </a:defRPr>
              </a:pPr>
              <a:r>
                <a:t>Online environments become increasingly relevant</a:t>
              </a:r>
            </a:p>
            <a:p>
              <a:pPr marL="457200" indent="-317500" algn="l" defTabSz="457200">
                <a:buClr>
                  <a:srgbClr val="333333"/>
                </a:buClr>
                <a:buSzPct val="123000"/>
                <a:buFont typeface="Helvetica"/>
                <a:buChar char="•"/>
                <a:defRPr sz="3000">
                  <a:solidFill>
                    <a:srgbClr val="333333"/>
                  </a:solidFill>
                  <a:latin typeface="Helvetica"/>
                  <a:ea typeface="Helvetica"/>
                  <a:cs typeface="Helvetica"/>
                  <a:sym typeface="Helvetica"/>
                </a:defRPr>
              </a:pPr>
              <a:r>
                <a:rPr b="1"/>
                <a:t>Different issues</a:t>
              </a:r>
              <a:r>
                <a:t> may arise in pastoral work</a:t>
              </a:r>
            </a:p>
            <a:p>
              <a:pPr marL="457200" indent="-317500" algn="l" defTabSz="457200">
                <a:buClr>
                  <a:srgbClr val="333333"/>
                </a:buClr>
                <a:buSzPct val="123000"/>
                <a:buFont typeface="Helvetica"/>
                <a:buChar char="•"/>
                <a:defRPr sz="3000">
                  <a:solidFill>
                    <a:srgbClr val="333333"/>
                  </a:solidFill>
                  <a:latin typeface="Helvetica"/>
                  <a:ea typeface="Helvetica"/>
                  <a:cs typeface="Helvetica"/>
                  <a:sym typeface="Helvetica"/>
                </a:defRPr>
              </a:pPr>
              <a:r>
                <a:t>Increase in the use of the internet to </a:t>
              </a:r>
              <a:r>
                <a:rPr b="1"/>
                <a:t>target, groom and abuse</a:t>
              </a:r>
              <a:r>
                <a:t> young people</a:t>
              </a:r>
            </a:p>
            <a:p>
              <a:pPr marL="457200" indent="-317500" algn="l" defTabSz="457200">
                <a:buClr>
                  <a:srgbClr val="333333"/>
                </a:buClr>
                <a:buSzPct val="123000"/>
                <a:buFont typeface="Helvetica"/>
                <a:buChar char="•"/>
                <a:defRPr sz="3000">
                  <a:solidFill>
                    <a:srgbClr val="333333"/>
                  </a:solidFill>
                  <a:latin typeface="Helvetica"/>
                  <a:ea typeface="Helvetica"/>
                  <a:cs typeface="Helvetica"/>
                  <a:sym typeface="Helvetica"/>
                </a:defRPr>
              </a:pPr>
              <a:r>
                <a:rPr b="1"/>
                <a:t>Adults sometimes pose as children</a:t>
              </a:r>
              <a:r>
                <a:t> in order to obtain images or engineer meetings</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514"/>
                                        </p:tgtEl>
                                        <p:attrNameLst>
                                          <p:attrName>style.visibility</p:attrName>
                                        </p:attrNameLst>
                                      </p:cBhvr>
                                      <p:to>
                                        <p:strVal val="visible"/>
                                      </p:to>
                                    </p:set>
                                    <p:anim calcmode="lin" valueType="num">
                                      <p:cBhvr>
                                        <p:cTn id="7" dur="700" fill="hold"/>
                                        <p:tgtEl>
                                          <p:spTgt spid="514"/>
                                        </p:tgtEl>
                                        <p:attrNameLst>
                                          <p:attrName>ppt_w</p:attrName>
                                        </p:attrNameLst>
                                      </p:cBhvr>
                                      <p:tavLst>
                                        <p:tav tm="0">
                                          <p:val>
                                            <p:fltVal val="0"/>
                                          </p:val>
                                        </p:tav>
                                        <p:tav tm="100000">
                                          <p:val>
                                            <p:strVal val="#ppt_w"/>
                                          </p:val>
                                        </p:tav>
                                      </p:tavLst>
                                    </p:anim>
                                    <p:anim calcmode="lin" valueType="num">
                                      <p:cBhvr>
                                        <p:cTn id="8" dur="700" fill="hold"/>
                                        <p:tgtEl>
                                          <p:spTgt spid="51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517"/>
                                        </p:tgtEl>
                                        <p:attrNameLst>
                                          <p:attrName>style.visibility</p:attrName>
                                        </p:attrNameLst>
                                      </p:cBhvr>
                                      <p:to>
                                        <p:strVal val="visible"/>
                                      </p:to>
                                    </p:set>
                                    <p:anim calcmode="lin" valueType="num">
                                      <p:cBhvr>
                                        <p:cTn id="13" dur="700" fill="hold"/>
                                        <p:tgtEl>
                                          <p:spTgt spid="517"/>
                                        </p:tgtEl>
                                        <p:attrNameLst>
                                          <p:attrName>ppt_w</p:attrName>
                                        </p:attrNameLst>
                                      </p:cBhvr>
                                      <p:tavLst>
                                        <p:tav tm="0">
                                          <p:val>
                                            <p:fltVal val="0"/>
                                          </p:val>
                                        </p:tav>
                                        <p:tav tm="100000">
                                          <p:val>
                                            <p:strVal val="#ppt_w"/>
                                          </p:val>
                                        </p:tav>
                                      </p:tavLst>
                                    </p:anim>
                                    <p:anim calcmode="lin" valueType="num">
                                      <p:cBhvr>
                                        <p:cTn id="14" dur="700" fill="hold"/>
                                        <p:tgtEl>
                                          <p:spTgt spid="5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 grpId="1" animBg="1" advAuto="0"/>
      <p:bldP spid="517" grpId="2"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 name="socialscreen.jpg" descr="socialscreen.jpg"/>
          <p:cNvPicPr>
            <a:picLocks noChangeAspect="1"/>
          </p:cNvPicPr>
          <p:nvPr/>
        </p:nvPicPr>
        <p:blipFill>
          <a:blip r:embed="rId2"/>
          <a:stretch>
            <a:fillRect/>
          </a:stretch>
        </p:blipFill>
        <p:spPr>
          <a:xfrm>
            <a:off x="-31591" y="27338"/>
            <a:ext cx="24447182" cy="16298123"/>
          </a:xfrm>
          <a:prstGeom prst="rect">
            <a:avLst/>
          </a:prstGeom>
          <a:ln w="12700">
            <a:miter lim="400000"/>
          </a:ln>
        </p:spPr>
      </p:pic>
      <p:sp>
        <p:nvSpPr>
          <p:cNvPr id="520" name="Rectangle"/>
          <p:cNvSpPr/>
          <p:nvPr/>
        </p:nvSpPr>
        <p:spPr>
          <a:xfrm>
            <a:off x="413" y="13450806"/>
            <a:ext cx="24383174" cy="390023"/>
          </a:xfrm>
          <a:prstGeom prst="rect">
            <a:avLst/>
          </a:prstGeom>
          <a:solidFill>
            <a:srgbClr val="929292"/>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521" name="Rounded Rectangle"/>
          <p:cNvSpPr/>
          <p:nvPr/>
        </p:nvSpPr>
        <p:spPr>
          <a:xfrm>
            <a:off x="-127000" y="13448673"/>
            <a:ext cx="10653564" cy="445090"/>
          </a:xfrm>
          <a:prstGeom prst="roundRect">
            <a:avLst>
              <a:gd name="adj" fmla="val 42800"/>
            </a:avLst>
          </a:prstGeom>
          <a:solidFill>
            <a:srgbClr val="6E9C37"/>
          </a:solidFill>
          <a:ln w="12700">
            <a:miter lim="400000"/>
          </a:ln>
        </p:spPr>
        <p:txBody>
          <a:bodyPr lIns="50800" tIns="50800" rIns="50800" bIns="50800" anchor="ctr"/>
          <a:lstStyle/>
          <a:p>
            <a:pPr defTabSz="825500">
              <a:defRPr sz="3200">
                <a:solidFill>
                  <a:srgbClr val="6D9B36"/>
                </a:solidFill>
                <a:latin typeface="Helvetica Neue Medium"/>
                <a:ea typeface="Helvetica Neue Medium"/>
                <a:cs typeface="Helvetica Neue Medium"/>
                <a:sym typeface="Helvetica Neue Medium"/>
              </a:defRPr>
            </a:pPr>
            <a:endParaRPr/>
          </a:p>
        </p:txBody>
      </p:sp>
      <p:sp>
        <p:nvSpPr>
          <p:cNvPr id="522" name="Part 3 - Children and young people"/>
          <p:cNvSpPr txBox="1"/>
          <p:nvPr/>
        </p:nvSpPr>
        <p:spPr>
          <a:xfrm>
            <a:off x="44246" y="13419981"/>
            <a:ext cx="3268219" cy="3246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1500" b="1">
                <a:solidFill>
                  <a:srgbClr val="FFFFFF"/>
                </a:solidFill>
              </a:defRPr>
            </a:lvl1pPr>
          </a:lstStyle>
          <a:p>
            <a:r>
              <a:t>Part 3 - Children and young people</a:t>
            </a:r>
          </a:p>
        </p:txBody>
      </p:sp>
      <p:sp>
        <p:nvSpPr>
          <p:cNvPr id="523"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524" name="Safeguarding Foundations"/>
          <p:cNvSpPr txBox="1"/>
          <p:nvPr/>
        </p:nvSpPr>
        <p:spPr>
          <a:xfrm>
            <a:off x="149553" y="63019"/>
            <a:ext cx="4303269" cy="523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825500">
              <a:defRPr sz="2800">
                <a:solidFill>
                  <a:srgbClr val="000000"/>
                </a:solidFill>
              </a:defRPr>
            </a:lvl1pPr>
          </a:lstStyle>
          <a:p>
            <a:r>
              <a:t>Safeguarding Foundations</a:t>
            </a:r>
          </a:p>
        </p:txBody>
      </p:sp>
      <p:sp>
        <p:nvSpPr>
          <p:cNvPr id="525" name="Scenario - Abbi’s Story part 1"/>
          <p:cNvSpPr txBox="1"/>
          <p:nvPr/>
        </p:nvSpPr>
        <p:spPr>
          <a:xfrm>
            <a:off x="149198" y="482006"/>
            <a:ext cx="5951107" cy="597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t>Scenario - Abbi’s Story part 1</a:t>
            </a:r>
          </a:p>
        </p:txBody>
      </p:sp>
      <p:pic>
        <p:nvPicPr>
          <p:cNvPr id="526"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grpSp>
        <p:nvGrpSpPr>
          <p:cNvPr id="529" name="Group"/>
          <p:cNvGrpSpPr/>
          <p:nvPr/>
        </p:nvGrpSpPr>
        <p:grpSpPr>
          <a:xfrm>
            <a:off x="3154218" y="2194211"/>
            <a:ext cx="18515786" cy="5409761"/>
            <a:chOff x="0" y="0"/>
            <a:chExt cx="18515784" cy="5409759"/>
          </a:xfrm>
        </p:grpSpPr>
        <p:sp>
          <p:nvSpPr>
            <p:cNvPr id="527" name="Rounded Rectangle"/>
            <p:cNvSpPr/>
            <p:nvPr/>
          </p:nvSpPr>
          <p:spPr>
            <a:xfrm>
              <a:off x="0" y="0"/>
              <a:ext cx="18515785" cy="5409760"/>
            </a:xfrm>
            <a:prstGeom prst="roundRect">
              <a:avLst>
                <a:gd name="adj" fmla="val 22072"/>
              </a:avLst>
            </a:prstGeom>
            <a:solidFill>
              <a:srgbClr val="FFFFFF"/>
            </a:solidFill>
            <a:ln w="12700" cap="flat">
              <a:noFill/>
              <a:miter lim="400000"/>
            </a:ln>
            <a:effectLst>
              <a:outerShdw blurRad="63500" dist="25400" dir="5400000" rotWithShape="0">
                <a:srgbClr val="000000">
                  <a:alpha val="50000"/>
                </a:srgbClr>
              </a:outerShdw>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528" name="A young person (a 14 year old female) called Abbi tells you that they have been speaking privately to an adult friend of her parents, a member of your congregation, on WhatsApp.…"/>
            <p:cNvSpPr txBox="1"/>
            <p:nvPr/>
          </p:nvSpPr>
          <p:spPr>
            <a:xfrm>
              <a:off x="1462993" y="915468"/>
              <a:ext cx="16106938" cy="35788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algn="l" defTabSz="457200">
                <a:defRPr sz="3171">
                  <a:solidFill>
                    <a:srgbClr val="333333"/>
                  </a:solidFill>
                  <a:latin typeface="Helvetica"/>
                  <a:ea typeface="Helvetica"/>
                  <a:cs typeface="Helvetica"/>
                  <a:sym typeface="Helvetica"/>
                </a:defRPr>
              </a:pPr>
              <a:r>
                <a:t>A young person (a 14 year old female) called Abbi tells you that they have been speaking privately to an adult friend of her parents, a member of your congregation, on WhatsApp.</a:t>
              </a:r>
            </a:p>
            <a:p>
              <a:pPr algn="l" defTabSz="457200">
                <a:defRPr sz="3171" i="1">
                  <a:solidFill>
                    <a:srgbClr val="333333"/>
                  </a:solidFill>
                  <a:latin typeface="Helvetica"/>
                  <a:ea typeface="Helvetica"/>
                  <a:cs typeface="Helvetica"/>
                  <a:sym typeface="Helvetica"/>
                </a:defRPr>
              </a:pPr>
              <a:r>
                <a:rPr i="0"/>
                <a:t>These conversations often happen late at night, but she says, </a:t>
              </a:r>
              <a:r>
                <a:t>“it’s okay because they are best friends and their families are very close.” You ask what sorts of things they chat about. Abbi says “sometimes we send pictures to each other, which is quite fun. They bought me an app that helps me cut and paste pictures and edit them and all sorts, it’s really amazing.”</a:t>
              </a:r>
            </a:p>
          </p:txBody>
        </p:sp>
      </p:grpSp>
      <p:grpSp>
        <p:nvGrpSpPr>
          <p:cNvPr id="532" name="Group"/>
          <p:cNvGrpSpPr/>
          <p:nvPr/>
        </p:nvGrpSpPr>
        <p:grpSpPr>
          <a:xfrm>
            <a:off x="732795" y="8215922"/>
            <a:ext cx="11074704" cy="4622934"/>
            <a:chOff x="0" y="0"/>
            <a:chExt cx="11074702" cy="4622932"/>
          </a:xfrm>
        </p:grpSpPr>
        <p:sp>
          <p:nvSpPr>
            <p:cNvPr id="530" name="Rounded Rectangle"/>
            <p:cNvSpPr/>
            <p:nvPr/>
          </p:nvSpPr>
          <p:spPr>
            <a:xfrm>
              <a:off x="0" y="0"/>
              <a:ext cx="11074703" cy="4622933"/>
            </a:xfrm>
            <a:prstGeom prst="roundRect">
              <a:avLst>
                <a:gd name="adj" fmla="val 15448"/>
              </a:avLst>
            </a:prstGeom>
            <a:solidFill>
              <a:srgbClr val="FFFFFF"/>
            </a:solidFill>
            <a:ln w="12700" cap="flat">
              <a:noFill/>
              <a:miter lim="400000"/>
            </a:ln>
            <a:effectLst>
              <a:outerShdw blurRad="63500" dist="25400" dir="5400000" rotWithShape="0">
                <a:srgbClr val="000000">
                  <a:alpha val="50000"/>
                </a:srgbClr>
              </a:outerShdw>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531" name="What are your immediate thoughts?…"/>
            <p:cNvSpPr txBox="1"/>
            <p:nvPr/>
          </p:nvSpPr>
          <p:spPr>
            <a:xfrm>
              <a:off x="875049" y="547562"/>
              <a:ext cx="9633917" cy="35458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algn="l" defTabSz="457200">
                <a:defRPr sz="2500" b="1">
                  <a:solidFill>
                    <a:srgbClr val="000000"/>
                  </a:solidFill>
                  <a:latin typeface="Helvetica"/>
                  <a:ea typeface="Helvetica"/>
                  <a:cs typeface="Helvetica"/>
                  <a:sym typeface="Helvetica"/>
                </a:defRPr>
              </a:pPr>
              <a:r>
                <a:rPr dirty="0"/>
                <a:t>What are your immediate thoughts?</a:t>
              </a:r>
            </a:p>
            <a:p>
              <a:pPr marL="457200" indent="-317500" algn="l" defTabSz="457200">
                <a:buClr>
                  <a:srgbClr val="79A1B5"/>
                </a:buClr>
                <a:buSzPct val="123000"/>
                <a:buFont typeface="Helvetica"/>
                <a:buChar char="•"/>
                <a:defRPr sz="2500">
                  <a:solidFill>
                    <a:srgbClr val="000000"/>
                  </a:solidFill>
                  <a:latin typeface="Helvetica"/>
                  <a:ea typeface="Helvetica"/>
                  <a:cs typeface="Helvetica"/>
                  <a:sym typeface="Helvetica"/>
                </a:defRPr>
              </a:pPr>
              <a:r>
                <a:rPr dirty="0"/>
                <a:t>	A. Abbi may be feeling valued and appreciated by the attention and gifts, and not recognise the potential risk in this situation. She could be being groomed.</a:t>
              </a:r>
            </a:p>
            <a:p>
              <a:pPr marL="457200" indent="-317500" algn="l" defTabSz="457200">
                <a:buClr>
                  <a:srgbClr val="79A1B5"/>
                </a:buClr>
                <a:buSzPct val="123000"/>
                <a:buFont typeface="Helvetica"/>
                <a:buChar char="•"/>
                <a:defRPr sz="2500">
                  <a:solidFill>
                    <a:srgbClr val="000000"/>
                  </a:solidFill>
                  <a:latin typeface="Helvetica"/>
                  <a:ea typeface="Helvetica"/>
                  <a:cs typeface="Helvetica"/>
                  <a:sym typeface="Helvetica"/>
                </a:defRPr>
              </a:pPr>
              <a:r>
                <a:rPr dirty="0"/>
                <a:t>	B. I’m concerned about the lack of openness and accountability in the relationship developing between Abbi and this adult; its exclusivity does not seem quite right.</a:t>
              </a:r>
            </a:p>
            <a:p>
              <a:pPr marL="457200" indent="-317500" algn="l" defTabSz="457200">
                <a:buClr>
                  <a:srgbClr val="79A1B5"/>
                </a:buClr>
                <a:buSzPct val="123000"/>
                <a:buFont typeface="Helvetica"/>
                <a:buChar char="•"/>
                <a:defRPr sz="2500">
                  <a:solidFill>
                    <a:srgbClr val="000000"/>
                  </a:solidFill>
                  <a:latin typeface="Helvetica"/>
                  <a:ea typeface="Helvetica"/>
                  <a:cs typeface="Helvetica"/>
                  <a:sym typeface="Helvetica"/>
                </a:defRPr>
              </a:pPr>
              <a:r>
                <a:rPr dirty="0"/>
                <a:t>	C. I’m not too concerned about this, because Abbi has not disclosed any inappropriate conversations.</a:t>
              </a:r>
            </a:p>
          </p:txBody>
        </p:sp>
      </p:grpSp>
      <p:grpSp>
        <p:nvGrpSpPr>
          <p:cNvPr id="535" name="Group"/>
          <p:cNvGrpSpPr/>
          <p:nvPr/>
        </p:nvGrpSpPr>
        <p:grpSpPr>
          <a:xfrm>
            <a:off x="12563244" y="8215922"/>
            <a:ext cx="11074704" cy="4622934"/>
            <a:chOff x="0" y="0"/>
            <a:chExt cx="11074702" cy="4622932"/>
          </a:xfrm>
        </p:grpSpPr>
        <p:sp>
          <p:nvSpPr>
            <p:cNvPr id="533" name="Rounded Rectangle"/>
            <p:cNvSpPr/>
            <p:nvPr/>
          </p:nvSpPr>
          <p:spPr>
            <a:xfrm>
              <a:off x="0" y="0"/>
              <a:ext cx="11074703" cy="4622933"/>
            </a:xfrm>
            <a:prstGeom prst="roundRect">
              <a:avLst>
                <a:gd name="adj" fmla="val 15448"/>
              </a:avLst>
            </a:prstGeom>
            <a:solidFill>
              <a:srgbClr val="FFFFFF"/>
            </a:solidFill>
            <a:ln w="12700" cap="flat">
              <a:noFill/>
              <a:miter lim="400000"/>
            </a:ln>
            <a:effectLst>
              <a:outerShdw blurRad="63500" dist="25400" dir="5400000" rotWithShape="0">
                <a:srgbClr val="000000">
                  <a:alpha val="50000"/>
                </a:srgbClr>
              </a:outerShdw>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534" name="How do you respond to Abbi?…"/>
            <p:cNvSpPr txBox="1"/>
            <p:nvPr/>
          </p:nvSpPr>
          <p:spPr>
            <a:xfrm>
              <a:off x="720392" y="538554"/>
              <a:ext cx="9633918" cy="35458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algn="l" defTabSz="457200">
                <a:defRPr sz="3000">
                  <a:solidFill>
                    <a:srgbClr val="000000"/>
                  </a:solidFill>
                  <a:latin typeface="Helvetica"/>
                  <a:ea typeface="Helvetica"/>
                  <a:cs typeface="Helvetica"/>
                  <a:sym typeface="Helvetica"/>
                </a:defRPr>
              </a:pPr>
              <a:r>
                <a:rPr b="1"/>
                <a:t>How do you respond to Abbi?</a:t>
              </a:r>
            </a:p>
            <a:p>
              <a:pPr marL="457200" indent="-317500" algn="l" defTabSz="457200">
                <a:buClr>
                  <a:srgbClr val="79A1B5"/>
                </a:buClr>
                <a:buSzPct val="123000"/>
                <a:buFont typeface="Helvetica"/>
                <a:buChar char="•"/>
                <a:defRPr sz="3000">
                  <a:solidFill>
                    <a:srgbClr val="000000"/>
                  </a:solidFill>
                  <a:latin typeface="Helvetica"/>
                  <a:ea typeface="Helvetica"/>
                  <a:cs typeface="Helvetica"/>
                  <a:sym typeface="Helvetica"/>
                </a:defRPr>
              </a:pPr>
              <a:r>
                <a:t>	A. Explain to her that she is being groomed and that she should report this to the police.</a:t>
              </a:r>
            </a:p>
            <a:p>
              <a:pPr marL="457200" indent="-317500" algn="l" defTabSz="457200">
                <a:buClr>
                  <a:srgbClr val="79A1B5"/>
                </a:buClr>
                <a:buSzPct val="123000"/>
                <a:buFont typeface="Helvetica"/>
                <a:buChar char="•"/>
                <a:defRPr sz="3000">
                  <a:solidFill>
                    <a:srgbClr val="000000"/>
                  </a:solidFill>
                  <a:latin typeface="Helvetica"/>
                  <a:ea typeface="Helvetica"/>
                  <a:cs typeface="Helvetica"/>
                  <a:sym typeface="Helvetica"/>
                </a:defRPr>
              </a:pPr>
              <a:r>
                <a:t>	B. Ask her whether or not she has chatted to her parents about her new app.</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529"/>
                                        </p:tgtEl>
                                        <p:attrNameLst>
                                          <p:attrName>style.visibility</p:attrName>
                                        </p:attrNameLst>
                                      </p:cBhvr>
                                      <p:to>
                                        <p:strVal val="visible"/>
                                      </p:to>
                                    </p:set>
                                    <p:anim calcmode="lin" valueType="num">
                                      <p:cBhvr>
                                        <p:cTn id="7" dur="700" fill="hold"/>
                                        <p:tgtEl>
                                          <p:spTgt spid="529"/>
                                        </p:tgtEl>
                                        <p:attrNameLst>
                                          <p:attrName>ppt_w</p:attrName>
                                        </p:attrNameLst>
                                      </p:cBhvr>
                                      <p:tavLst>
                                        <p:tav tm="0">
                                          <p:val>
                                            <p:fltVal val="0"/>
                                          </p:val>
                                        </p:tav>
                                        <p:tav tm="100000">
                                          <p:val>
                                            <p:strVal val="#ppt_w"/>
                                          </p:val>
                                        </p:tav>
                                      </p:tavLst>
                                    </p:anim>
                                    <p:anim calcmode="lin" valueType="num">
                                      <p:cBhvr>
                                        <p:cTn id="8" dur="700" fill="hold"/>
                                        <p:tgtEl>
                                          <p:spTgt spid="52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532"/>
                                        </p:tgtEl>
                                        <p:attrNameLst>
                                          <p:attrName>style.visibility</p:attrName>
                                        </p:attrNameLst>
                                      </p:cBhvr>
                                      <p:to>
                                        <p:strVal val="visible"/>
                                      </p:to>
                                    </p:set>
                                    <p:anim calcmode="lin" valueType="num">
                                      <p:cBhvr>
                                        <p:cTn id="13" dur="700" fill="hold"/>
                                        <p:tgtEl>
                                          <p:spTgt spid="532"/>
                                        </p:tgtEl>
                                        <p:attrNameLst>
                                          <p:attrName>ppt_w</p:attrName>
                                        </p:attrNameLst>
                                      </p:cBhvr>
                                      <p:tavLst>
                                        <p:tav tm="0">
                                          <p:val>
                                            <p:fltVal val="0"/>
                                          </p:val>
                                        </p:tav>
                                        <p:tav tm="100000">
                                          <p:val>
                                            <p:strVal val="#ppt_w"/>
                                          </p:val>
                                        </p:tav>
                                      </p:tavLst>
                                    </p:anim>
                                    <p:anim calcmode="lin" valueType="num">
                                      <p:cBhvr>
                                        <p:cTn id="14" dur="700" fill="hold"/>
                                        <p:tgtEl>
                                          <p:spTgt spid="532"/>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3" nodeType="clickEffect">
                                  <p:stCondLst>
                                    <p:cond delay="0"/>
                                  </p:stCondLst>
                                  <p:iterate>
                                    <p:tmAbs val="0"/>
                                  </p:iterate>
                                  <p:childTnLst>
                                    <p:set>
                                      <p:cBhvr>
                                        <p:cTn id="18" fill="hold"/>
                                        <p:tgtEl>
                                          <p:spTgt spid="535"/>
                                        </p:tgtEl>
                                        <p:attrNameLst>
                                          <p:attrName>style.visibility</p:attrName>
                                        </p:attrNameLst>
                                      </p:cBhvr>
                                      <p:to>
                                        <p:strVal val="visible"/>
                                      </p:to>
                                    </p:set>
                                    <p:anim calcmode="lin" valueType="num">
                                      <p:cBhvr>
                                        <p:cTn id="19" dur="700" fill="hold"/>
                                        <p:tgtEl>
                                          <p:spTgt spid="535"/>
                                        </p:tgtEl>
                                        <p:attrNameLst>
                                          <p:attrName>ppt_w</p:attrName>
                                        </p:attrNameLst>
                                      </p:cBhvr>
                                      <p:tavLst>
                                        <p:tav tm="0">
                                          <p:val>
                                            <p:fltVal val="0"/>
                                          </p:val>
                                        </p:tav>
                                        <p:tav tm="100000">
                                          <p:val>
                                            <p:strVal val="#ppt_w"/>
                                          </p:val>
                                        </p:tav>
                                      </p:tavLst>
                                    </p:anim>
                                    <p:anim calcmode="lin" valueType="num">
                                      <p:cBhvr>
                                        <p:cTn id="20" dur="700" fill="hold"/>
                                        <p:tgtEl>
                                          <p:spTgt spid="53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 grpId="1" animBg="1" advAuto="0"/>
      <p:bldP spid="532" grpId="2" animBg="1" advAuto="0"/>
      <p:bldP spid="535" grpId="3"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 name="Rectangle"/>
          <p:cNvSpPr/>
          <p:nvPr/>
        </p:nvSpPr>
        <p:spPr>
          <a:xfrm>
            <a:off x="413" y="13450806"/>
            <a:ext cx="24383174" cy="390023"/>
          </a:xfrm>
          <a:prstGeom prst="rect">
            <a:avLst/>
          </a:prstGeom>
          <a:solidFill>
            <a:srgbClr val="929292"/>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538" name="Rounded Rectangle"/>
          <p:cNvSpPr/>
          <p:nvPr/>
        </p:nvSpPr>
        <p:spPr>
          <a:xfrm>
            <a:off x="-127000" y="13448673"/>
            <a:ext cx="11148567" cy="445090"/>
          </a:xfrm>
          <a:prstGeom prst="roundRect">
            <a:avLst>
              <a:gd name="adj" fmla="val 42800"/>
            </a:avLst>
          </a:prstGeom>
          <a:solidFill>
            <a:srgbClr val="6E9C37"/>
          </a:solidFill>
          <a:ln w="12700">
            <a:miter lim="400000"/>
          </a:ln>
        </p:spPr>
        <p:txBody>
          <a:bodyPr lIns="50800" tIns="50800" rIns="50800" bIns="50800" anchor="ctr"/>
          <a:lstStyle/>
          <a:p>
            <a:pPr defTabSz="825500">
              <a:defRPr sz="3200">
                <a:solidFill>
                  <a:srgbClr val="6D9B36"/>
                </a:solidFill>
                <a:latin typeface="Helvetica Neue Medium"/>
                <a:ea typeface="Helvetica Neue Medium"/>
                <a:cs typeface="Helvetica Neue Medium"/>
                <a:sym typeface="Helvetica Neue Medium"/>
              </a:defRPr>
            </a:pPr>
            <a:endParaRPr/>
          </a:p>
        </p:txBody>
      </p:sp>
      <p:sp>
        <p:nvSpPr>
          <p:cNvPr id="539" name="Part 3 - Children and young people"/>
          <p:cNvSpPr txBox="1"/>
          <p:nvPr/>
        </p:nvSpPr>
        <p:spPr>
          <a:xfrm>
            <a:off x="44246" y="13419981"/>
            <a:ext cx="3321178" cy="3246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1500" b="1">
                <a:solidFill>
                  <a:srgbClr val="FFFFFF"/>
                </a:solidFill>
              </a:defRPr>
            </a:lvl1pPr>
          </a:lstStyle>
          <a:p>
            <a:r>
              <a:t>Part 3 - Children and young people </a:t>
            </a:r>
          </a:p>
        </p:txBody>
      </p:sp>
      <p:sp>
        <p:nvSpPr>
          <p:cNvPr id="540"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541" name="Safeguarding Foundations"/>
          <p:cNvSpPr txBox="1"/>
          <p:nvPr/>
        </p:nvSpPr>
        <p:spPr>
          <a:xfrm>
            <a:off x="149553" y="63019"/>
            <a:ext cx="4303269" cy="523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825500">
              <a:defRPr sz="2800">
                <a:solidFill>
                  <a:srgbClr val="000000"/>
                </a:solidFill>
              </a:defRPr>
            </a:lvl1pPr>
          </a:lstStyle>
          <a:p>
            <a:r>
              <a:t>Safeguarding Foundations</a:t>
            </a:r>
          </a:p>
        </p:txBody>
      </p:sp>
      <p:sp>
        <p:nvSpPr>
          <p:cNvPr id="542" name="Scenario - Abbi’s Story part 2"/>
          <p:cNvSpPr txBox="1"/>
          <p:nvPr/>
        </p:nvSpPr>
        <p:spPr>
          <a:xfrm>
            <a:off x="149198" y="482006"/>
            <a:ext cx="5951107" cy="597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t>Scenario - Abbi’s Story part 2</a:t>
            </a:r>
          </a:p>
        </p:txBody>
      </p:sp>
      <p:pic>
        <p:nvPicPr>
          <p:cNvPr id="543" name="logo.jpg" descr="logo.jpg"/>
          <p:cNvPicPr>
            <a:picLocks noChangeAspect="1"/>
          </p:cNvPicPr>
          <p:nvPr/>
        </p:nvPicPr>
        <p:blipFill>
          <a:blip r:embed="rId2"/>
          <a:stretch>
            <a:fillRect/>
          </a:stretch>
        </p:blipFill>
        <p:spPr>
          <a:xfrm>
            <a:off x="20330338" y="624478"/>
            <a:ext cx="3796966" cy="1456822"/>
          </a:xfrm>
          <a:prstGeom prst="rect">
            <a:avLst/>
          </a:prstGeom>
          <a:ln w="12700">
            <a:miter lim="400000"/>
          </a:ln>
        </p:spPr>
      </p:pic>
      <p:grpSp>
        <p:nvGrpSpPr>
          <p:cNvPr id="546" name="Group"/>
          <p:cNvGrpSpPr/>
          <p:nvPr/>
        </p:nvGrpSpPr>
        <p:grpSpPr>
          <a:xfrm>
            <a:off x="3154218" y="2194211"/>
            <a:ext cx="18515786" cy="5409761"/>
            <a:chOff x="0" y="0"/>
            <a:chExt cx="18515784" cy="5409759"/>
          </a:xfrm>
        </p:grpSpPr>
        <p:sp>
          <p:nvSpPr>
            <p:cNvPr id="544" name="Rounded Rectangle"/>
            <p:cNvSpPr/>
            <p:nvPr/>
          </p:nvSpPr>
          <p:spPr>
            <a:xfrm>
              <a:off x="0" y="0"/>
              <a:ext cx="18515785" cy="5409760"/>
            </a:xfrm>
            <a:prstGeom prst="roundRect">
              <a:avLst>
                <a:gd name="adj" fmla="val 22072"/>
              </a:avLst>
            </a:prstGeom>
            <a:solidFill>
              <a:srgbClr val="FFFFFF"/>
            </a:solidFill>
            <a:ln w="12700" cap="flat">
              <a:noFill/>
              <a:miter lim="400000"/>
            </a:ln>
            <a:effectLst>
              <a:outerShdw blurRad="63500" dist="25400" dir="5400000" rotWithShape="0">
                <a:srgbClr val="000000">
                  <a:alpha val="50000"/>
                </a:srgbClr>
              </a:outerShdw>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545" name="A young person (a 14 year old female) called Abbi tells you that they have been speaking privately to an adult friend of her parents, a member of your congregation, on WhatsApp.…"/>
            <p:cNvSpPr txBox="1"/>
            <p:nvPr/>
          </p:nvSpPr>
          <p:spPr>
            <a:xfrm>
              <a:off x="1462993" y="915468"/>
              <a:ext cx="16106938" cy="35788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algn="l" defTabSz="457200">
                <a:defRPr sz="3171">
                  <a:solidFill>
                    <a:srgbClr val="333333"/>
                  </a:solidFill>
                  <a:latin typeface="Helvetica"/>
                  <a:ea typeface="Helvetica"/>
                  <a:cs typeface="Helvetica"/>
                  <a:sym typeface="Helvetica"/>
                </a:defRPr>
              </a:pPr>
              <a:r>
                <a:t>A young person (a 14 year old female) called Abbi tells you that they have been speaking privately to an adult friend of her parents, a member of your congregation, on WhatsApp.</a:t>
              </a:r>
            </a:p>
            <a:p>
              <a:pPr algn="l" defTabSz="457200">
                <a:defRPr sz="3171" i="1">
                  <a:solidFill>
                    <a:srgbClr val="333333"/>
                  </a:solidFill>
                  <a:latin typeface="Helvetica"/>
                  <a:ea typeface="Helvetica"/>
                  <a:cs typeface="Helvetica"/>
                  <a:sym typeface="Helvetica"/>
                </a:defRPr>
              </a:pPr>
              <a:r>
                <a:rPr i="0"/>
                <a:t>These conversations often happen late at night, but she says, </a:t>
              </a:r>
              <a:r>
                <a:t>“it’s okay because they are best friends and their families are very close.” You ask what sorts of things they chat about. Abbi says “sometimes we send pictures to each other, which is quite fun. They bought me an app that helps me cut and paste pictures and edit them and all sorts, it’s really amazing.”</a:t>
              </a:r>
            </a:p>
          </p:txBody>
        </p:sp>
      </p:grpSp>
      <p:grpSp>
        <p:nvGrpSpPr>
          <p:cNvPr id="549" name="Group"/>
          <p:cNvGrpSpPr/>
          <p:nvPr/>
        </p:nvGrpSpPr>
        <p:grpSpPr>
          <a:xfrm>
            <a:off x="6874759" y="8215922"/>
            <a:ext cx="11074703" cy="4622934"/>
            <a:chOff x="0" y="0"/>
            <a:chExt cx="11074702" cy="4622932"/>
          </a:xfrm>
        </p:grpSpPr>
        <p:sp>
          <p:nvSpPr>
            <p:cNvPr id="547" name="Rounded Rectangle"/>
            <p:cNvSpPr/>
            <p:nvPr/>
          </p:nvSpPr>
          <p:spPr>
            <a:xfrm>
              <a:off x="0" y="0"/>
              <a:ext cx="11074703" cy="4622933"/>
            </a:xfrm>
            <a:prstGeom prst="roundRect">
              <a:avLst>
                <a:gd name="adj" fmla="val 15448"/>
              </a:avLst>
            </a:prstGeom>
            <a:solidFill>
              <a:srgbClr val="FFFFFF"/>
            </a:solidFill>
            <a:ln w="12700" cap="flat">
              <a:noFill/>
              <a:miter lim="400000"/>
            </a:ln>
            <a:effectLst>
              <a:outerShdw blurRad="63500" dist="25400" dir="5400000" rotWithShape="0">
                <a:srgbClr val="000000">
                  <a:alpha val="50000"/>
                </a:srgbClr>
              </a:outerShdw>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548" name="What else should you do?…"/>
            <p:cNvSpPr txBox="1"/>
            <p:nvPr/>
          </p:nvSpPr>
          <p:spPr>
            <a:xfrm>
              <a:off x="875049" y="547562"/>
              <a:ext cx="9633917" cy="35458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algn="l" defTabSz="457200">
                <a:defRPr sz="2700" b="1">
                  <a:solidFill>
                    <a:srgbClr val="000000"/>
                  </a:solidFill>
                  <a:latin typeface="Helvetica"/>
                  <a:ea typeface="Helvetica"/>
                  <a:cs typeface="Helvetica"/>
                  <a:sym typeface="Helvetica"/>
                </a:defRPr>
              </a:pPr>
              <a:r>
                <a:t>What else should you do?</a:t>
              </a:r>
            </a:p>
            <a:p>
              <a:pPr marL="457200" indent="-317500" algn="l" defTabSz="457200">
                <a:buClr>
                  <a:srgbClr val="79A1B5"/>
                </a:buClr>
                <a:buSzPct val="123000"/>
                <a:buFont typeface="Helvetica"/>
                <a:buChar char="•"/>
                <a:defRPr sz="2700">
                  <a:solidFill>
                    <a:srgbClr val="000000"/>
                  </a:solidFill>
                  <a:latin typeface="Helvetica"/>
                  <a:ea typeface="Helvetica"/>
                  <a:cs typeface="Helvetica"/>
                  <a:sym typeface="Helvetica"/>
                </a:defRPr>
              </a:pPr>
              <a:r>
                <a:t>	A. Not mentioning this issue in particular, suggest that the church does some awareness-raising with young people about social media.</a:t>
              </a:r>
            </a:p>
            <a:p>
              <a:pPr marL="457200" indent="-317500" algn="l" defTabSz="457200">
                <a:buClr>
                  <a:srgbClr val="79A1B5"/>
                </a:buClr>
                <a:buSzPct val="123000"/>
                <a:buFont typeface="Helvetica"/>
                <a:buChar char="•"/>
                <a:defRPr sz="2700">
                  <a:solidFill>
                    <a:srgbClr val="000000"/>
                  </a:solidFill>
                  <a:latin typeface="Helvetica"/>
                  <a:ea typeface="Helvetica"/>
                  <a:cs typeface="Helvetica"/>
                  <a:sym typeface="Helvetica"/>
                </a:defRPr>
              </a:pPr>
              <a:r>
                <a:t>	B. Make a record and speak with the safeguarding officer about this conversation.</a:t>
              </a:r>
            </a:p>
            <a:p>
              <a:pPr marL="457200" indent="-317500" algn="l" defTabSz="457200">
                <a:buClr>
                  <a:srgbClr val="79A1B5"/>
                </a:buClr>
                <a:buSzPct val="123000"/>
                <a:buFont typeface="Helvetica"/>
                <a:buChar char="•"/>
                <a:defRPr sz="2700">
                  <a:solidFill>
                    <a:srgbClr val="000000"/>
                  </a:solidFill>
                  <a:latin typeface="Helvetica"/>
                  <a:ea typeface="Helvetica"/>
                  <a:cs typeface="Helvetica"/>
                  <a:sym typeface="Helvetica"/>
                </a:defRPr>
              </a:pPr>
              <a:r>
                <a:t>	C. Warn parents of other young people in the church about this person that Abbi is in communication with.</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546"/>
                                        </p:tgtEl>
                                        <p:attrNameLst>
                                          <p:attrName>style.visibility</p:attrName>
                                        </p:attrNameLst>
                                      </p:cBhvr>
                                      <p:to>
                                        <p:strVal val="visible"/>
                                      </p:to>
                                    </p:set>
                                    <p:anim calcmode="lin" valueType="num">
                                      <p:cBhvr>
                                        <p:cTn id="7" dur="700" fill="hold"/>
                                        <p:tgtEl>
                                          <p:spTgt spid="546"/>
                                        </p:tgtEl>
                                        <p:attrNameLst>
                                          <p:attrName>ppt_w</p:attrName>
                                        </p:attrNameLst>
                                      </p:cBhvr>
                                      <p:tavLst>
                                        <p:tav tm="0">
                                          <p:val>
                                            <p:fltVal val="0"/>
                                          </p:val>
                                        </p:tav>
                                        <p:tav tm="100000">
                                          <p:val>
                                            <p:strVal val="#ppt_w"/>
                                          </p:val>
                                        </p:tav>
                                      </p:tavLst>
                                    </p:anim>
                                    <p:anim calcmode="lin" valueType="num">
                                      <p:cBhvr>
                                        <p:cTn id="8" dur="700" fill="hold"/>
                                        <p:tgtEl>
                                          <p:spTgt spid="54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549"/>
                                        </p:tgtEl>
                                        <p:attrNameLst>
                                          <p:attrName>style.visibility</p:attrName>
                                        </p:attrNameLst>
                                      </p:cBhvr>
                                      <p:to>
                                        <p:strVal val="visible"/>
                                      </p:to>
                                    </p:set>
                                    <p:anim calcmode="lin" valueType="num">
                                      <p:cBhvr>
                                        <p:cTn id="13" dur="700" fill="hold"/>
                                        <p:tgtEl>
                                          <p:spTgt spid="549"/>
                                        </p:tgtEl>
                                        <p:attrNameLst>
                                          <p:attrName>ppt_w</p:attrName>
                                        </p:attrNameLst>
                                      </p:cBhvr>
                                      <p:tavLst>
                                        <p:tav tm="0">
                                          <p:val>
                                            <p:fltVal val="0"/>
                                          </p:val>
                                        </p:tav>
                                        <p:tav tm="100000">
                                          <p:val>
                                            <p:strVal val="#ppt_w"/>
                                          </p:val>
                                        </p:tav>
                                      </p:tavLst>
                                    </p:anim>
                                    <p:anim calcmode="lin" valueType="num">
                                      <p:cBhvr>
                                        <p:cTn id="14" dur="700" fill="hold"/>
                                        <p:tgtEl>
                                          <p:spTgt spid="54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 grpId="1" animBg="1" advAuto="0"/>
      <p:bldP spid="549" grpId="2"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Rectangle"/>
          <p:cNvSpPr/>
          <p:nvPr/>
        </p:nvSpPr>
        <p:spPr>
          <a:xfrm>
            <a:off x="413" y="13450806"/>
            <a:ext cx="24383174" cy="390023"/>
          </a:xfrm>
          <a:prstGeom prst="rect">
            <a:avLst/>
          </a:prstGeom>
          <a:solidFill>
            <a:srgbClr val="929292"/>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552" name="Rounded Rectangle"/>
          <p:cNvSpPr/>
          <p:nvPr/>
        </p:nvSpPr>
        <p:spPr>
          <a:xfrm>
            <a:off x="-127000" y="13448673"/>
            <a:ext cx="11630670" cy="445090"/>
          </a:xfrm>
          <a:prstGeom prst="roundRect">
            <a:avLst>
              <a:gd name="adj" fmla="val 42800"/>
            </a:avLst>
          </a:prstGeom>
          <a:solidFill>
            <a:srgbClr val="6E9C37"/>
          </a:solidFill>
          <a:ln w="12700">
            <a:miter lim="400000"/>
          </a:ln>
        </p:spPr>
        <p:txBody>
          <a:bodyPr lIns="50800" tIns="50800" rIns="50800" bIns="50800" anchor="ctr"/>
          <a:lstStyle/>
          <a:p>
            <a:pPr defTabSz="825500">
              <a:defRPr sz="3200">
                <a:solidFill>
                  <a:srgbClr val="6D9B36"/>
                </a:solidFill>
                <a:latin typeface="Helvetica Neue Medium"/>
                <a:ea typeface="Helvetica Neue Medium"/>
                <a:cs typeface="Helvetica Neue Medium"/>
                <a:sym typeface="Helvetica Neue Medium"/>
              </a:defRPr>
            </a:pPr>
            <a:endParaRPr/>
          </a:p>
        </p:txBody>
      </p:sp>
      <p:sp>
        <p:nvSpPr>
          <p:cNvPr id="553" name="Review your learning - 1 of 3"/>
          <p:cNvSpPr txBox="1"/>
          <p:nvPr/>
        </p:nvSpPr>
        <p:spPr>
          <a:xfrm>
            <a:off x="44246" y="13419981"/>
            <a:ext cx="2699958" cy="3246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1500" b="1">
                <a:solidFill>
                  <a:srgbClr val="FFFFFF"/>
                </a:solidFill>
              </a:defRPr>
            </a:lvl1pPr>
          </a:lstStyle>
          <a:p>
            <a:r>
              <a:t>Review your learning - 1 of 3</a:t>
            </a:r>
          </a:p>
        </p:txBody>
      </p:sp>
      <p:sp>
        <p:nvSpPr>
          <p:cNvPr id="554"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555" name="Safeguarding Foundations"/>
          <p:cNvSpPr txBox="1"/>
          <p:nvPr/>
        </p:nvSpPr>
        <p:spPr>
          <a:xfrm>
            <a:off x="149553" y="63019"/>
            <a:ext cx="4303269" cy="523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825500">
              <a:defRPr sz="2800">
                <a:solidFill>
                  <a:srgbClr val="000000"/>
                </a:solidFill>
              </a:defRPr>
            </a:lvl1pPr>
          </a:lstStyle>
          <a:p>
            <a:r>
              <a:t>Safeguarding Foundations</a:t>
            </a:r>
          </a:p>
        </p:txBody>
      </p:sp>
      <p:sp>
        <p:nvSpPr>
          <p:cNvPr id="556" name="Review your learning (CYP) - 1 of 3"/>
          <p:cNvSpPr txBox="1"/>
          <p:nvPr/>
        </p:nvSpPr>
        <p:spPr>
          <a:xfrm>
            <a:off x="149198" y="482006"/>
            <a:ext cx="7036995" cy="597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t>Review your learning (CYP) - 1 of 3</a:t>
            </a:r>
          </a:p>
        </p:txBody>
      </p:sp>
      <p:pic>
        <p:nvPicPr>
          <p:cNvPr id="557" name="logo.jpg" descr="logo.jpg"/>
          <p:cNvPicPr>
            <a:picLocks noChangeAspect="1"/>
          </p:cNvPicPr>
          <p:nvPr/>
        </p:nvPicPr>
        <p:blipFill>
          <a:blip r:embed="rId2"/>
          <a:stretch>
            <a:fillRect/>
          </a:stretch>
        </p:blipFill>
        <p:spPr>
          <a:xfrm>
            <a:off x="20330338" y="624478"/>
            <a:ext cx="3796966" cy="1456822"/>
          </a:xfrm>
          <a:prstGeom prst="rect">
            <a:avLst/>
          </a:prstGeom>
          <a:ln w="12700">
            <a:miter lim="400000"/>
          </a:ln>
        </p:spPr>
      </p:pic>
      <p:sp>
        <p:nvSpPr>
          <p:cNvPr id="558" name="We have spent some time considering power and vulnerability and relating these issues to children and young people.…"/>
          <p:cNvSpPr txBox="1"/>
          <p:nvPr/>
        </p:nvSpPr>
        <p:spPr>
          <a:xfrm>
            <a:off x="1300795" y="3310234"/>
            <a:ext cx="21782410" cy="7416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defRPr sz="3000" b="1">
                <a:solidFill>
                  <a:srgbClr val="333333"/>
                </a:solidFill>
                <a:latin typeface="Helvetica"/>
                <a:ea typeface="Helvetica"/>
                <a:cs typeface="Helvetica"/>
                <a:sym typeface="Helvetica"/>
              </a:defRPr>
            </a:pPr>
            <a:r>
              <a:rPr dirty="0"/>
              <a:t>We have spent some time considering power and vulnerability and relating these issues to children and young people. </a:t>
            </a:r>
          </a:p>
          <a:p>
            <a:pPr algn="l" defTabSz="457200">
              <a:defRPr sz="3000" b="1">
                <a:solidFill>
                  <a:srgbClr val="333333"/>
                </a:solidFill>
                <a:latin typeface="Helvetica"/>
                <a:ea typeface="Helvetica"/>
                <a:cs typeface="Helvetica"/>
                <a:sym typeface="Helvetica"/>
              </a:defRPr>
            </a:pPr>
            <a:r>
              <a:rPr dirty="0"/>
              <a:t>Think back on what you have learned and choose </a:t>
            </a:r>
            <a:r>
              <a:rPr lang="en-GB" dirty="0">
                <a:solidFill>
                  <a:srgbClr val="FF0000"/>
                </a:solidFill>
              </a:rPr>
              <a:t>TWO</a:t>
            </a:r>
            <a:r>
              <a:rPr dirty="0">
                <a:solidFill>
                  <a:srgbClr val="FF0000"/>
                </a:solidFill>
              </a:rPr>
              <a:t> factors from the list below </a:t>
            </a:r>
            <a:r>
              <a:rPr dirty="0"/>
              <a:t>that are common to both children and young people and make them vulnerable.</a:t>
            </a:r>
          </a:p>
          <a:p>
            <a:pPr algn="l" defTabSz="457200">
              <a:defRPr sz="3000">
                <a:solidFill>
                  <a:srgbClr val="333333"/>
                </a:solidFill>
                <a:latin typeface="Helvetica"/>
                <a:ea typeface="Helvetica"/>
                <a:cs typeface="Helvetica"/>
                <a:sym typeface="Helvetica"/>
              </a:defRPr>
            </a:pPr>
            <a:endParaRPr dirty="0"/>
          </a:p>
          <a:p>
            <a:pPr algn="l" defTabSz="457200">
              <a:defRPr sz="3000">
                <a:solidFill>
                  <a:srgbClr val="333333"/>
                </a:solidFill>
                <a:latin typeface="Helvetica"/>
                <a:ea typeface="Helvetica"/>
                <a:cs typeface="Helvetica"/>
                <a:sym typeface="Helvetica"/>
              </a:defRPr>
            </a:pPr>
            <a:endParaRPr dirty="0"/>
          </a:p>
          <a:p>
            <a:pPr algn="l" defTabSz="457200">
              <a:defRPr sz="3000">
                <a:solidFill>
                  <a:srgbClr val="333333"/>
                </a:solidFill>
                <a:latin typeface="Helvetica"/>
                <a:ea typeface="Helvetica"/>
                <a:cs typeface="Helvetica"/>
                <a:sym typeface="Helvetica"/>
              </a:defRPr>
            </a:pPr>
            <a:endParaRPr dirty="0"/>
          </a:p>
          <a:p>
            <a:pPr marL="381000" indent="-381000" algn="l" defTabSz="457200">
              <a:buSzPct val="123000"/>
              <a:buChar char="•"/>
              <a:defRPr sz="3000">
                <a:solidFill>
                  <a:srgbClr val="333333"/>
                </a:solidFill>
                <a:latin typeface="Helvetica"/>
                <a:ea typeface="Helvetica"/>
                <a:cs typeface="Helvetica"/>
                <a:sym typeface="Helvetica"/>
              </a:defRPr>
            </a:pPr>
            <a:r>
              <a:rPr dirty="0"/>
              <a:t>Limited life experience and education.</a:t>
            </a:r>
          </a:p>
          <a:p>
            <a:pPr marL="381000" indent="-381000" algn="l" defTabSz="457200">
              <a:buSzPct val="123000"/>
              <a:buChar char="•"/>
              <a:defRPr sz="3000">
                <a:solidFill>
                  <a:srgbClr val="333333"/>
                </a:solidFill>
                <a:latin typeface="Helvetica"/>
                <a:ea typeface="Helvetica"/>
                <a:cs typeface="Helvetica"/>
                <a:sym typeface="Helvetica"/>
              </a:defRPr>
            </a:pPr>
            <a:endParaRPr dirty="0"/>
          </a:p>
          <a:p>
            <a:pPr marL="381000" indent="-381000" algn="l" defTabSz="457200">
              <a:buSzPct val="123000"/>
              <a:buChar char="•"/>
              <a:defRPr sz="3000">
                <a:solidFill>
                  <a:srgbClr val="333333"/>
                </a:solidFill>
                <a:latin typeface="Helvetica"/>
                <a:ea typeface="Helvetica"/>
                <a:cs typeface="Helvetica"/>
                <a:sym typeface="Helvetica"/>
              </a:defRPr>
            </a:pPr>
            <a:endParaRPr dirty="0"/>
          </a:p>
          <a:p>
            <a:pPr marL="381000" indent="-381000" algn="l" defTabSz="457200">
              <a:buSzPct val="123000"/>
              <a:buChar char="•"/>
              <a:defRPr sz="3000">
                <a:solidFill>
                  <a:srgbClr val="333333"/>
                </a:solidFill>
                <a:latin typeface="Helvetica"/>
                <a:ea typeface="Helvetica"/>
                <a:cs typeface="Helvetica"/>
                <a:sym typeface="Helvetica"/>
              </a:defRPr>
            </a:pPr>
            <a:r>
              <a:rPr dirty="0"/>
              <a:t>Using the internet</a:t>
            </a:r>
          </a:p>
          <a:p>
            <a:pPr marL="381000" indent="-381000" algn="l" defTabSz="457200">
              <a:buSzPct val="123000"/>
              <a:buChar char="•"/>
              <a:defRPr sz="3000">
                <a:solidFill>
                  <a:srgbClr val="333333"/>
                </a:solidFill>
                <a:latin typeface="Helvetica"/>
                <a:ea typeface="Helvetica"/>
                <a:cs typeface="Helvetica"/>
                <a:sym typeface="Helvetica"/>
              </a:defRPr>
            </a:pPr>
            <a:endParaRPr dirty="0"/>
          </a:p>
          <a:p>
            <a:pPr marL="381000" indent="-381000" algn="l" defTabSz="457200">
              <a:buSzPct val="123000"/>
              <a:buChar char="•"/>
              <a:defRPr sz="3000">
                <a:solidFill>
                  <a:srgbClr val="333333"/>
                </a:solidFill>
                <a:latin typeface="Helvetica"/>
                <a:ea typeface="Helvetica"/>
                <a:cs typeface="Helvetica"/>
                <a:sym typeface="Helvetica"/>
              </a:defRPr>
            </a:pPr>
            <a:endParaRPr dirty="0"/>
          </a:p>
          <a:p>
            <a:pPr marL="381000" indent="-381000" algn="l" defTabSz="457200">
              <a:buSzPct val="123000"/>
              <a:buChar char="•"/>
              <a:defRPr sz="3000">
                <a:solidFill>
                  <a:srgbClr val="333333"/>
                </a:solidFill>
                <a:latin typeface="Helvetica"/>
                <a:ea typeface="Helvetica"/>
                <a:cs typeface="Helvetica"/>
                <a:sym typeface="Helvetica"/>
              </a:defRPr>
            </a:pPr>
            <a:r>
              <a:rPr dirty="0"/>
              <a:t>They are dependent on others for essential needs.</a:t>
            </a:r>
          </a:p>
          <a:p>
            <a:pPr marL="381000" indent="-381000" algn="l" defTabSz="457200">
              <a:buSzPct val="123000"/>
              <a:buChar char="•"/>
              <a:defRPr sz="3000">
                <a:solidFill>
                  <a:srgbClr val="333333"/>
                </a:solidFill>
                <a:latin typeface="Helvetica"/>
                <a:ea typeface="Helvetica"/>
                <a:cs typeface="Helvetica"/>
                <a:sym typeface="Helvetica"/>
              </a:defRPr>
            </a:pPr>
            <a:endParaRPr dirty="0"/>
          </a:p>
          <a:p>
            <a:pPr marL="381000" indent="-381000" algn="l" defTabSz="457200">
              <a:buSzPct val="123000"/>
              <a:buChar char="•"/>
              <a:defRPr sz="3000">
                <a:solidFill>
                  <a:srgbClr val="333333"/>
                </a:solidFill>
                <a:latin typeface="Helvetica"/>
                <a:ea typeface="Helvetica"/>
                <a:cs typeface="Helvetica"/>
                <a:sym typeface="Helvetica"/>
              </a:defRPr>
            </a:pPr>
            <a:endParaRPr dirty="0"/>
          </a:p>
          <a:p>
            <a:pPr marL="381000" indent="-381000" algn="l" defTabSz="457200">
              <a:buSzPct val="123000"/>
              <a:buChar char="•"/>
              <a:defRPr sz="3000">
                <a:solidFill>
                  <a:srgbClr val="333333"/>
                </a:solidFill>
                <a:latin typeface="Helvetica"/>
                <a:ea typeface="Helvetica"/>
                <a:cs typeface="Helvetica"/>
                <a:sym typeface="Helvetica"/>
              </a:defRPr>
            </a:pPr>
            <a:r>
              <a:rPr dirty="0"/>
              <a:t>Alcohol misuse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558"/>
                                        </p:tgtEl>
                                        <p:attrNameLst>
                                          <p:attrName>style.visibility</p:attrName>
                                        </p:attrNameLst>
                                      </p:cBhvr>
                                      <p:to>
                                        <p:strVal val="visible"/>
                                      </p:to>
                                    </p:set>
                                    <p:anim calcmode="lin" valueType="num">
                                      <p:cBhvr>
                                        <p:cTn id="7" dur="1000" fill="hold"/>
                                        <p:tgtEl>
                                          <p:spTgt spid="558"/>
                                        </p:tgtEl>
                                        <p:attrNameLst>
                                          <p:attrName>ppt_x</p:attrName>
                                        </p:attrNameLst>
                                      </p:cBhvr>
                                      <p:tavLst>
                                        <p:tav tm="0">
                                          <p:val>
                                            <p:strVal val="0-#ppt_w/2"/>
                                          </p:val>
                                        </p:tav>
                                        <p:tav tm="100000">
                                          <p:val>
                                            <p:strVal val="#ppt_x"/>
                                          </p:val>
                                        </p:tav>
                                      </p:tavLst>
                                    </p:anim>
                                    <p:anim calcmode="lin" valueType="num">
                                      <p:cBhvr>
                                        <p:cTn id="8" dur="1000" fill="hold"/>
                                        <p:tgtEl>
                                          <p:spTgt spid="5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 grpId="1"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 name="Rectangle"/>
          <p:cNvSpPr/>
          <p:nvPr/>
        </p:nvSpPr>
        <p:spPr>
          <a:xfrm>
            <a:off x="413" y="13450806"/>
            <a:ext cx="24383174" cy="390023"/>
          </a:xfrm>
          <a:prstGeom prst="rect">
            <a:avLst/>
          </a:prstGeom>
          <a:solidFill>
            <a:srgbClr val="929292"/>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561" name="Rounded Rectangle"/>
          <p:cNvSpPr/>
          <p:nvPr/>
        </p:nvSpPr>
        <p:spPr>
          <a:xfrm>
            <a:off x="-127000" y="13448673"/>
            <a:ext cx="12122090" cy="445090"/>
          </a:xfrm>
          <a:prstGeom prst="roundRect">
            <a:avLst>
              <a:gd name="adj" fmla="val 42800"/>
            </a:avLst>
          </a:prstGeom>
          <a:solidFill>
            <a:srgbClr val="6E9C37"/>
          </a:solidFill>
          <a:ln w="12700">
            <a:miter lim="400000"/>
          </a:ln>
        </p:spPr>
        <p:txBody>
          <a:bodyPr lIns="50800" tIns="50800" rIns="50800" bIns="50800" anchor="ctr"/>
          <a:lstStyle/>
          <a:p>
            <a:pPr defTabSz="825500">
              <a:defRPr sz="3200">
                <a:solidFill>
                  <a:srgbClr val="6D9B36"/>
                </a:solidFill>
                <a:latin typeface="Helvetica Neue Medium"/>
                <a:ea typeface="Helvetica Neue Medium"/>
                <a:cs typeface="Helvetica Neue Medium"/>
                <a:sym typeface="Helvetica Neue Medium"/>
              </a:defRPr>
            </a:pPr>
            <a:endParaRPr/>
          </a:p>
        </p:txBody>
      </p:sp>
      <p:sp>
        <p:nvSpPr>
          <p:cNvPr id="562" name="Review your learning - 2 of 3"/>
          <p:cNvSpPr txBox="1"/>
          <p:nvPr/>
        </p:nvSpPr>
        <p:spPr>
          <a:xfrm>
            <a:off x="44246" y="13419981"/>
            <a:ext cx="2699958" cy="3246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1500" b="1">
                <a:solidFill>
                  <a:srgbClr val="FFFFFF"/>
                </a:solidFill>
              </a:defRPr>
            </a:lvl1pPr>
          </a:lstStyle>
          <a:p>
            <a:r>
              <a:t>Review your learning - 2 of 3</a:t>
            </a:r>
          </a:p>
        </p:txBody>
      </p:sp>
      <p:sp>
        <p:nvSpPr>
          <p:cNvPr id="563"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564" name="Safeguarding Foundations"/>
          <p:cNvSpPr txBox="1"/>
          <p:nvPr/>
        </p:nvSpPr>
        <p:spPr>
          <a:xfrm>
            <a:off x="149553" y="63019"/>
            <a:ext cx="4303269" cy="523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825500">
              <a:defRPr sz="2800">
                <a:solidFill>
                  <a:srgbClr val="000000"/>
                </a:solidFill>
              </a:defRPr>
            </a:lvl1pPr>
          </a:lstStyle>
          <a:p>
            <a:r>
              <a:t>Safeguarding Foundations</a:t>
            </a:r>
          </a:p>
        </p:txBody>
      </p:sp>
      <p:sp>
        <p:nvSpPr>
          <p:cNvPr id="565" name="Review your learning (CYP) - 2 of 3"/>
          <p:cNvSpPr txBox="1"/>
          <p:nvPr/>
        </p:nvSpPr>
        <p:spPr>
          <a:xfrm>
            <a:off x="149198" y="482006"/>
            <a:ext cx="7036995" cy="597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t>Review your learning (CYP) - 2 of 3</a:t>
            </a:r>
          </a:p>
        </p:txBody>
      </p:sp>
      <p:pic>
        <p:nvPicPr>
          <p:cNvPr id="566" name="logo.jpg" descr="logo.jpg"/>
          <p:cNvPicPr>
            <a:picLocks noChangeAspect="1"/>
          </p:cNvPicPr>
          <p:nvPr/>
        </p:nvPicPr>
        <p:blipFill>
          <a:blip r:embed="rId2"/>
          <a:stretch>
            <a:fillRect/>
          </a:stretch>
        </p:blipFill>
        <p:spPr>
          <a:xfrm>
            <a:off x="20330338" y="624478"/>
            <a:ext cx="3796966" cy="1456822"/>
          </a:xfrm>
          <a:prstGeom prst="rect">
            <a:avLst/>
          </a:prstGeom>
          <a:ln w="12700">
            <a:miter lim="400000"/>
          </a:ln>
        </p:spPr>
      </p:pic>
      <p:sp>
        <p:nvSpPr>
          <p:cNvPr id="567" name="True or false?…"/>
          <p:cNvSpPr txBox="1"/>
          <p:nvPr/>
        </p:nvSpPr>
        <p:spPr>
          <a:xfrm>
            <a:off x="3368132" y="5588000"/>
            <a:ext cx="18563789" cy="2540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defRPr sz="3971" b="1">
                <a:solidFill>
                  <a:srgbClr val="333333"/>
                </a:solidFill>
                <a:latin typeface="Helvetica"/>
                <a:ea typeface="Helvetica"/>
                <a:cs typeface="Helvetica"/>
                <a:sym typeface="Helvetica"/>
              </a:defRPr>
            </a:pPr>
            <a:r>
              <a:rPr dirty="0"/>
              <a:t>True or false?</a:t>
            </a:r>
          </a:p>
          <a:p>
            <a:pPr algn="l" defTabSz="457200">
              <a:defRPr sz="3971">
                <a:solidFill>
                  <a:srgbClr val="333333"/>
                </a:solidFill>
                <a:latin typeface="Helvetica"/>
                <a:ea typeface="Helvetica"/>
                <a:cs typeface="Helvetica"/>
                <a:sym typeface="Helvetica"/>
              </a:defRPr>
            </a:pPr>
            <a:endParaRPr dirty="0"/>
          </a:p>
          <a:p>
            <a:pPr algn="l" defTabSz="457200">
              <a:defRPr sz="3971">
                <a:solidFill>
                  <a:srgbClr val="333333"/>
                </a:solidFill>
                <a:latin typeface="Helvetica"/>
                <a:ea typeface="Helvetica"/>
                <a:cs typeface="Helvetica"/>
                <a:sym typeface="Helvetica"/>
              </a:defRPr>
            </a:pPr>
            <a:r>
              <a:rPr dirty="0"/>
              <a:t>Children or young people with additional needs are more likely to experience abuse or neglect.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567"/>
                                        </p:tgtEl>
                                        <p:attrNameLst>
                                          <p:attrName>style.visibility</p:attrName>
                                        </p:attrNameLst>
                                      </p:cBhvr>
                                      <p:to>
                                        <p:strVal val="visible"/>
                                      </p:to>
                                    </p:set>
                                    <p:anim calcmode="lin" valueType="num">
                                      <p:cBhvr>
                                        <p:cTn id="7" dur="1000" fill="hold"/>
                                        <p:tgtEl>
                                          <p:spTgt spid="567"/>
                                        </p:tgtEl>
                                        <p:attrNameLst>
                                          <p:attrName>ppt_x</p:attrName>
                                        </p:attrNameLst>
                                      </p:cBhvr>
                                      <p:tavLst>
                                        <p:tav tm="0">
                                          <p:val>
                                            <p:strVal val="0-#ppt_w/2"/>
                                          </p:val>
                                        </p:tav>
                                        <p:tav tm="100000">
                                          <p:val>
                                            <p:strVal val="#ppt_x"/>
                                          </p:val>
                                        </p:tav>
                                      </p:tavLst>
                                    </p:anim>
                                    <p:anim calcmode="lin" valueType="num">
                                      <p:cBhvr>
                                        <p:cTn id="8" dur="1000" fill="hold"/>
                                        <p:tgtEl>
                                          <p:spTgt spid="5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7" grpId="1"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Rectangle"/>
          <p:cNvSpPr/>
          <p:nvPr/>
        </p:nvSpPr>
        <p:spPr>
          <a:xfrm>
            <a:off x="413" y="13450806"/>
            <a:ext cx="24383174" cy="390023"/>
          </a:xfrm>
          <a:prstGeom prst="rect">
            <a:avLst/>
          </a:prstGeom>
          <a:solidFill>
            <a:srgbClr val="929292"/>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570" name="Rounded Rectangle"/>
          <p:cNvSpPr/>
          <p:nvPr/>
        </p:nvSpPr>
        <p:spPr>
          <a:xfrm>
            <a:off x="-127000" y="13448673"/>
            <a:ext cx="12603396" cy="445090"/>
          </a:xfrm>
          <a:prstGeom prst="roundRect">
            <a:avLst>
              <a:gd name="adj" fmla="val 42800"/>
            </a:avLst>
          </a:prstGeom>
          <a:solidFill>
            <a:srgbClr val="6E9C37"/>
          </a:solidFill>
          <a:ln w="12700">
            <a:miter lim="400000"/>
          </a:ln>
        </p:spPr>
        <p:txBody>
          <a:bodyPr lIns="50800" tIns="50800" rIns="50800" bIns="50800" anchor="ctr"/>
          <a:lstStyle/>
          <a:p>
            <a:pPr defTabSz="825500">
              <a:defRPr sz="3200">
                <a:solidFill>
                  <a:srgbClr val="6D9B36"/>
                </a:solidFill>
                <a:latin typeface="Helvetica Neue Medium"/>
                <a:ea typeface="Helvetica Neue Medium"/>
                <a:cs typeface="Helvetica Neue Medium"/>
                <a:sym typeface="Helvetica Neue Medium"/>
              </a:defRPr>
            </a:pPr>
            <a:endParaRPr/>
          </a:p>
        </p:txBody>
      </p:sp>
      <p:sp>
        <p:nvSpPr>
          <p:cNvPr id="571" name="Review your learning - 3 of 3"/>
          <p:cNvSpPr txBox="1"/>
          <p:nvPr/>
        </p:nvSpPr>
        <p:spPr>
          <a:xfrm>
            <a:off x="44246" y="13419981"/>
            <a:ext cx="2699958" cy="3246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1500" b="1">
                <a:solidFill>
                  <a:srgbClr val="FFFFFF"/>
                </a:solidFill>
              </a:defRPr>
            </a:lvl1pPr>
          </a:lstStyle>
          <a:p>
            <a:r>
              <a:t>Review your learning - 3 of 3</a:t>
            </a:r>
          </a:p>
        </p:txBody>
      </p:sp>
      <p:sp>
        <p:nvSpPr>
          <p:cNvPr id="572"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573" name="Safeguarding Foundations"/>
          <p:cNvSpPr txBox="1"/>
          <p:nvPr/>
        </p:nvSpPr>
        <p:spPr>
          <a:xfrm>
            <a:off x="149553" y="63019"/>
            <a:ext cx="4303269" cy="523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825500">
              <a:defRPr sz="2800">
                <a:solidFill>
                  <a:srgbClr val="000000"/>
                </a:solidFill>
              </a:defRPr>
            </a:lvl1pPr>
          </a:lstStyle>
          <a:p>
            <a:r>
              <a:t>Safeguarding Foundations</a:t>
            </a:r>
          </a:p>
        </p:txBody>
      </p:sp>
      <p:sp>
        <p:nvSpPr>
          <p:cNvPr id="574" name="Review your learning (CYP) - 3 of 3"/>
          <p:cNvSpPr txBox="1"/>
          <p:nvPr/>
        </p:nvSpPr>
        <p:spPr>
          <a:xfrm>
            <a:off x="149198" y="482006"/>
            <a:ext cx="7036995" cy="597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t>Review your learning (CYP) - 3 of 3</a:t>
            </a:r>
          </a:p>
        </p:txBody>
      </p:sp>
      <p:pic>
        <p:nvPicPr>
          <p:cNvPr id="575" name="logo.jpg" descr="logo.jpg"/>
          <p:cNvPicPr>
            <a:picLocks noChangeAspect="1"/>
          </p:cNvPicPr>
          <p:nvPr/>
        </p:nvPicPr>
        <p:blipFill>
          <a:blip r:embed="rId2"/>
          <a:stretch>
            <a:fillRect/>
          </a:stretch>
        </p:blipFill>
        <p:spPr>
          <a:xfrm>
            <a:off x="20330338" y="624478"/>
            <a:ext cx="3796966" cy="1456822"/>
          </a:xfrm>
          <a:prstGeom prst="rect">
            <a:avLst/>
          </a:prstGeom>
          <a:ln w="12700">
            <a:miter lim="400000"/>
          </a:ln>
        </p:spPr>
      </p:pic>
      <p:sp>
        <p:nvSpPr>
          <p:cNvPr id="576" name="Earlier in this part of the course, we identified a range of family stress factors including the 'toxic trio'.…"/>
          <p:cNvSpPr txBox="1"/>
          <p:nvPr/>
        </p:nvSpPr>
        <p:spPr>
          <a:xfrm>
            <a:off x="1582079" y="3560539"/>
            <a:ext cx="19090259" cy="558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defTabSz="457200">
              <a:defRPr sz="3000" b="1">
                <a:solidFill>
                  <a:srgbClr val="333333"/>
                </a:solidFill>
                <a:latin typeface="Helvetica"/>
                <a:ea typeface="Helvetica"/>
                <a:cs typeface="Helvetica"/>
                <a:sym typeface="Helvetica"/>
              </a:defRPr>
            </a:pPr>
            <a:r>
              <a:rPr dirty="0"/>
              <a:t>Earlier in this part of the course, we identified a range of family stress factors including the 'toxic trio'.</a:t>
            </a:r>
          </a:p>
          <a:p>
            <a:pPr algn="l" defTabSz="457200">
              <a:defRPr sz="3000" b="1">
                <a:solidFill>
                  <a:srgbClr val="333333"/>
                </a:solidFill>
                <a:latin typeface="Helvetica"/>
                <a:ea typeface="Helvetica"/>
                <a:cs typeface="Helvetica"/>
                <a:sym typeface="Helvetica"/>
              </a:defRPr>
            </a:pPr>
            <a:r>
              <a:rPr dirty="0"/>
              <a:t>Why is it important to recognise these when it comes to safeguarding?</a:t>
            </a:r>
          </a:p>
          <a:p>
            <a:pPr algn="l" defTabSz="457200">
              <a:defRPr sz="3000" b="1">
                <a:solidFill>
                  <a:srgbClr val="FF0000"/>
                </a:solidFill>
                <a:latin typeface="Helvetica"/>
                <a:ea typeface="Helvetica"/>
                <a:cs typeface="Helvetica"/>
                <a:sym typeface="Helvetica"/>
              </a:defRPr>
            </a:pPr>
            <a:r>
              <a:rPr dirty="0"/>
              <a:t>Choose </a:t>
            </a:r>
            <a:r>
              <a:rPr lang="en-GB" dirty="0"/>
              <a:t>TWO</a:t>
            </a:r>
            <a:r>
              <a:rPr dirty="0"/>
              <a:t> from the following:</a:t>
            </a:r>
            <a:endParaRPr dirty="0">
              <a:solidFill>
                <a:srgbClr val="333333"/>
              </a:solidFill>
            </a:endParaRPr>
          </a:p>
          <a:p>
            <a:pPr algn="l" defTabSz="457200">
              <a:defRPr sz="3000">
                <a:solidFill>
                  <a:srgbClr val="333333"/>
                </a:solidFill>
                <a:latin typeface="Helvetica"/>
                <a:ea typeface="Helvetica"/>
                <a:cs typeface="Helvetica"/>
                <a:sym typeface="Helvetica"/>
              </a:defRPr>
            </a:pPr>
            <a:endParaRPr dirty="0">
              <a:solidFill>
                <a:srgbClr val="333333"/>
              </a:solidFill>
            </a:endParaRPr>
          </a:p>
          <a:p>
            <a:pPr algn="l" defTabSz="457200">
              <a:defRPr sz="3000">
                <a:solidFill>
                  <a:srgbClr val="333333"/>
                </a:solidFill>
                <a:latin typeface="Helvetica"/>
                <a:ea typeface="Helvetica"/>
                <a:cs typeface="Helvetica"/>
                <a:sym typeface="Helvetica"/>
              </a:defRPr>
            </a:pPr>
            <a:endParaRPr dirty="0">
              <a:solidFill>
                <a:srgbClr val="333333"/>
              </a:solidFill>
            </a:endParaRPr>
          </a:p>
          <a:p>
            <a:pPr marL="381000" indent="-381000" algn="l" defTabSz="457200">
              <a:buSzPct val="123000"/>
              <a:buChar char="•"/>
              <a:defRPr sz="3000">
                <a:solidFill>
                  <a:srgbClr val="333333"/>
                </a:solidFill>
                <a:latin typeface="Helvetica"/>
                <a:ea typeface="Helvetica"/>
                <a:cs typeface="Helvetica"/>
                <a:sym typeface="Helvetica"/>
              </a:defRPr>
            </a:pPr>
            <a:r>
              <a:rPr dirty="0"/>
              <a:t>If we are aware of these factors, we should avoid too much contact because we might put ourselves in danger.</a:t>
            </a:r>
          </a:p>
          <a:p>
            <a:pPr marL="381000" indent="-381000" algn="l" defTabSz="457200">
              <a:buSzPct val="123000"/>
              <a:buChar char="•"/>
              <a:defRPr sz="3000">
                <a:solidFill>
                  <a:srgbClr val="333333"/>
                </a:solidFill>
                <a:latin typeface="Helvetica"/>
                <a:ea typeface="Helvetica"/>
                <a:cs typeface="Helvetica"/>
                <a:sym typeface="Helvetica"/>
              </a:defRPr>
            </a:pPr>
            <a:endParaRPr dirty="0"/>
          </a:p>
          <a:p>
            <a:pPr marL="381000" indent="-381000" algn="l" defTabSz="457200">
              <a:buSzPct val="123000"/>
              <a:buChar char="•"/>
              <a:defRPr sz="3000">
                <a:solidFill>
                  <a:srgbClr val="333333"/>
                </a:solidFill>
                <a:latin typeface="Helvetica"/>
                <a:ea typeface="Helvetica"/>
                <a:cs typeface="Helvetica"/>
                <a:sym typeface="Helvetica"/>
              </a:defRPr>
            </a:pPr>
            <a:endParaRPr dirty="0"/>
          </a:p>
          <a:p>
            <a:pPr marL="381000" indent="-381000" algn="l" defTabSz="457200">
              <a:buSzPct val="123000"/>
              <a:buChar char="•"/>
              <a:defRPr sz="3000">
                <a:solidFill>
                  <a:srgbClr val="333333"/>
                </a:solidFill>
                <a:latin typeface="Helvetica"/>
                <a:ea typeface="Helvetica"/>
                <a:cs typeface="Helvetica"/>
                <a:sym typeface="Helvetica"/>
              </a:defRPr>
            </a:pPr>
            <a:r>
              <a:rPr dirty="0"/>
              <a:t>This can shed light on the </a:t>
            </a:r>
            <a:r>
              <a:rPr dirty="0" err="1"/>
              <a:t>behaviours</a:t>
            </a:r>
            <a:r>
              <a:rPr dirty="0"/>
              <a:t> that children and young people may exhibit in ministry situations.</a:t>
            </a:r>
          </a:p>
          <a:p>
            <a:pPr marL="381000" indent="-381000" algn="l" defTabSz="457200">
              <a:buSzPct val="123000"/>
              <a:buChar char="•"/>
              <a:defRPr sz="3000">
                <a:solidFill>
                  <a:srgbClr val="333333"/>
                </a:solidFill>
                <a:latin typeface="Helvetica"/>
                <a:ea typeface="Helvetica"/>
                <a:cs typeface="Helvetica"/>
                <a:sym typeface="Helvetica"/>
              </a:defRPr>
            </a:pPr>
            <a:endParaRPr dirty="0"/>
          </a:p>
          <a:p>
            <a:pPr marL="381000" indent="-381000" algn="l" defTabSz="457200">
              <a:buSzPct val="123000"/>
              <a:buChar char="•"/>
              <a:defRPr sz="3000">
                <a:solidFill>
                  <a:srgbClr val="333333"/>
                </a:solidFill>
                <a:latin typeface="Helvetica"/>
                <a:ea typeface="Helvetica"/>
                <a:cs typeface="Helvetica"/>
                <a:sym typeface="Helvetica"/>
              </a:defRPr>
            </a:pPr>
            <a:endParaRPr dirty="0"/>
          </a:p>
          <a:p>
            <a:pPr marL="381000" indent="-381000" algn="l" defTabSz="457200">
              <a:buSzPct val="123000"/>
              <a:buChar char="•"/>
              <a:defRPr sz="3000">
                <a:solidFill>
                  <a:srgbClr val="333333"/>
                </a:solidFill>
                <a:latin typeface="Helvetica"/>
                <a:ea typeface="Helvetica"/>
                <a:cs typeface="Helvetica"/>
                <a:sym typeface="Helvetica"/>
              </a:defRPr>
            </a:pPr>
            <a:r>
              <a:rPr dirty="0"/>
              <a:t>These increase the likelihood of children and young people experiencing abuse or neglect in the family home.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576"/>
                                        </p:tgtEl>
                                        <p:attrNameLst>
                                          <p:attrName>style.visibility</p:attrName>
                                        </p:attrNameLst>
                                      </p:cBhvr>
                                      <p:to>
                                        <p:strVal val="visible"/>
                                      </p:to>
                                    </p:set>
                                    <p:anim calcmode="lin" valueType="num">
                                      <p:cBhvr>
                                        <p:cTn id="7" dur="1000" fill="hold"/>
                                        <p:tgtEl>
                                          <p:spTgt spid="576"/>
                                        </p:tgtEl>
                                        <p:attrNameLst>
                                          <p:attrName>ppt_x</p:attrName>
                                        </p:attrNameLst>
                                      </p:cBhvr>
                                      <p:tavLst>
                                        <p:tav tm="0">
                                          <p:val>
                                            <p:strVal val="0-#ppt_w/2"/>
                                          </p:val>
                                        </p:tav>
                                        <p:tav tm="100000">
                                          <p:val>
                                            <p:strVal val="#ppt_x"/>
                                          </p:val>
                                        </p:tav>
                                      </p:tavLst>
                                    </p:anim>
                                    <p:anim calcmode="lin" valueType="num">
                                      <p:cBhvr>
                                        <p:cTn id="8" dur="1000" fill="hold"/>
                                        <p:tgtEl>
                                          <p:spTgt spid="5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6" grpId="1"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8" name="pray-handssculpture.jpg" descr="pray-handssculpture.jpg"/>
          <p:cNvPicPr>
            <a:picLocks noChangeAspect="1"/>
          </p:cNvPicPr>
          <p:nvPr/>
        </p:nvPicPr>
        <p:blipFill>
          <a:blip r:embed="rId2"/>
          <a:srcRect b="18322"/>
          <a:stretch>
            <a:fillRect/>
          </a:stretch>
        </p:blipFill>
        <p:spPr>
          <a:xfrm>
            <a:off x="-228366" y="452343"/>
            <a:ext cx="24840732" cy="13520856"/>
          </a:xfrm>
          <a:prstGeom prst="rect">
            <a:avLst/>
          </a:prstGeom>
          <a:ln w="12700">
            <a:miter lim="400000"/>
          </a:ln>
        </p:spPr>
      </p:pic>
      <p:sp>
        <p:nvSpPr>
          <p:cNvPr id="579" name="Rectangle"/>
          <p:cNvSpPr/>
          <p:nvPr/>
        </p:nvSpPr>
        <p:spPr>
          <a:xfrm>
            <a:off x="413" y="13450806"/>
            <a:ext cx="24383174" cy="390023"/>
          </a:xfrm>
          <a:prstGeom prst="rect">
            <a:avLst/>
          </a:prstGeom>
          <a:solidFill>
            <a:srgbClr val="929292"/>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580" name="Rounded Rectangle"/>
          <p:cNvSpPr/>
          <p:nvPr/>
        </p:nvSpPr>
        <p:spPr>
          <a:xfrm>
            <a:off x="-127000" y="13448673"/>
            <a:ext cx="13079881" cy="445090"/>
          </a:xfrm>
          <a:prstGeom prst="roundRect">
            <a:avLst>
              <a:gd name="adj" fmla="val 42800"/>
            </a:avLst>
          </a:prstGeom>
          <a:solidFill>
            <a:srgbClr val="6E9C37"/>
          </a:solidFill>
          <a:ln w="12700">
            <a:miter lim="400000"/>
          </a:ln>
        </p:spPr>
        <p:txBody>
          <a:bodyPr lIns="50800" tIns="50800" rIns="50800" bIns="50800" anchor="ctr"/>
          <a:lstStyle/>
          <a:p>
            <a:pPr defTabSz="825500">
              <a:defRPr sz="3200">
                <a:solidFill>
                  <a:srgbClr val="6D9B36"/>
                </a:solidFill>
                <a:latin typeface="Helvetica Neue Medium"/>
                <a:ea typeface="Helvetica Neue Medium"/>
                <a:cs typeface="Helvetica Neue Medium"/>
                <a:sym typeface="Helvetica Neue Medium"/>
              </a:defRPr>
            </a:pPr>
            <a:endParaRPr/>
          </a:p>
        </p:txBody>
      </p:sp>
      <p:sp>
        <p:nvSpPr>
          <p:cNvPr id="581" name="Pause and Reflect - 50% complete"/>
          <p:cNvSpPr txBox="1"/>
          <p:nvPr/>
        </p:nvSpPr>
        <p:spPr>
          <a:xfrm>
            <a:off x="44246" y="13419981"/>
            <a:ext cx="3257361" cy="3246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1500" b="1">
                <a:solidFill>
                  <a:srgbClr val="FFFFFF"/>
                </a:solidFill>
              </a:defRPr>
            </a:lvl1pPr>
          </a:lstStyle>
          <a:p>
            <a:r>
              <a:t>Pause and Reflect - 50% complete</a:t>
            </a:r>
          </a:p>
        </p:txBody>
      </p:sp>
      <p:sp>
        <p:nvSpPr>
          <p:cNvPr id="582"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583" name="Safeguarding Foundations"/>
          <p:cNvSpPr txBox="1"/>
          <p:nvPr/>
        </p:nvSpPr>
        <p:spPr>
          <a:xfrm>
            <a:off x="149553" y="63019"/>
            <a:ext cx="4402126" cy="523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825500">
              <a:defRPr sz="2800">
                <a:solidFill>
                  <a:srgbClr val="000000"/>
                </a:solidFill>
              </a:defRPr>
            </a:lvl1pPr>
          </a:lstStyle>
          <a:p>
            <a:r>
              <a:t>Safeguarding Foundations </a:t>
            </a:r>
          </a:p>
        </p:txBody>
      </p:sp>
      <p:sp>
        <p:nvSpPr>
          <p:cNvPr id="584" name="Pause and Reflect"/>
          <p:cNvSpPr txBox="1"/>
          <p:nvPr/>
        </p:nvSpPr>
        <p:spPr>
          <a:xfrm>
            <a:off x="149198" y="482006"/>
            <a:ext cx="3754604" cy="597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t>Pause and Reflect</a:t>
            </a:r>
          </a:p>
        </p:txBody>
      </p:sp>
      <p:pic>
        <p:nvPicPr>
          <p:cNvPr id="585"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grpSp>
        <p:nvGrpSpPr>
          <p:cNvPr id="593" name="Group"/>
          <p:cNvGrpSpPr/>
          <p:nvPr/>
        </p:nvGrpSpPr>
        <p:grpSpPr>
          <a:xfrm>
            <a:off x="2934107" y="4153120"/>
            <a:ext cx="18515786" cy="5409760"/>
            <a:chOff x="0" y="0"/>
            <a:chExt cx="18515784" cy="5409759"/>
          </a:xfrm>
        </p:grpSpPr>
        <p:grpSp>
          <p:nvGrpSpPr>
            <p:cNvPr id="588" name="Group"/>
            <p:cNvGrpSpPr/>
            <p:nvPr/>
          </p:nvGrpSpPr>
          <p:grpSpPr>
            <a:xfrm>
              <a:off x="0" y="0"/>
              <a:ext cx="18515785" cy="5409760"/>
              <a:chOff x="0" y="0"/>
              <a:chExt cx="18515784" cy="5409759"/>
            </a:xfrm>
          </p:grpSpPr>
          <p:sp>
            <p:nvSpPr>
              <p:cNvPr id="586" name="Rounded Rectangle"/>
              <p:cNvSpPr/>
              <p:nvPr/>
            </p:nvSpPr>
            <p:spPr>
              <a:xfrm>
                <a:off x="0" y="0"/>
                <a:ext cx="18515785" cy="5409760"/>
              </a:xfrm>
              <a:prstGeom prst="roundRect">
                <a:avLst>
                  <a:gd name="adj" fmla="val 22072"/>
                </a:avLst>
              </a:prstGeom>
              <a:solidFill>
                <a:srgbClr val="FFFFFF"/>
              </a:solidFill>
              <a:ln w="12700" cap="flat">
                <a:noFill/>
                <a:miter lim="400000"/>
              </a:ln>
              <a:effectLst>
                <a:outerShdw blurRad="63500" dist="25400" dir="5400000" rotWithShape="0">
                  <a:srgbClr val="000000">
                    <a:alpha val="50000"/>
                  </a:srgbClr>
                </a:outerShdw>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587" name="Take the opportunity to have a break and digest the content of this course so far…"/>
              <p:cNvSpPr txBox="1"/>
              <p:nvPr/>
            </p:nvSpPr>
            <p:spPr>
              <a:xfrm>
                <a:off x="1583597" y="604553"/>
                <a:ext cx="14908368" cy="42006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3200" b="1"/>
                </a:pPr>
                <a:r>
                  <a:t>Take the opportunity to have a break and digest the content of this course so far</a:t>
                </a:r>
              </a:p>
              <a:p>
                <a:pPr lvl="1">
                  <a:defRPr sz="3200"/>
                </a:pPr>
                <a:endParaRPr/>
              </a:p>
              <a:p>
                <a:pPr lvl="1" algn="l">
                  <a:lnSpc>
                    <a:spcPct val="150000"/>
                  </a:lnSpc>
                  <a:defRPr sz="3200"/>
                </a:pPr>
                <a:r>
                  <a:t>What has been the most challenging aspect of the course so far?</a:t>
                </a:r>
              </a:p>
              <a:p>
                <a:pPr lvl="1" algn="l">
                  <a:lnSpc>
                    <a:spcPct val="150000"/>
                  </a:lnSpc>
                  <a:defRPr sz="3200"/>
                </a:pPr>
                <a:r>
                  <a:t>How have the issues raised challenged your faith?</a:t>
                </a:r>
              </a:p>
              <a:p>
                <a:pPr lvl="1" algn="l">
                  <a:lnSpc>
                    <a:spcPct val="150000"/>
                  </a:lnSpc>
                  <a:defRPr sz="3200"/>
                </a:pPr>
                <a:r>
                  <a:t>Have they highlighted anything in particular in your own community?</a:t>
                </a:r>
              </a:p>
              <a:p>
                <a:pPr lvl="1" algn="l">
                  <a:lnSpc>
                    <a:spcPct val="150000"/>
                  </a:lnSpc>
                  <a:defRPr sz="3200"/>
                </a:pPr>
                <a:r>
                  <a:t>Is there any action you need to take?</a:t>
                </a:r>
              </a:p>
            </p:txBody>
          </p:sp>
        </p:grpSp>
        <p:pic>
          <p:nvPicPr>
            <p:cNvPr id="589" name="coffee-solid.png" descr="coffee-solid.png"/>
            <p:cNvPicPr>
              <a:picLocks noChangeAspect="1"/>
            </p:cNvPicPr>
            <p:nvPr/>
          </p:nvPicPr>
          <p:blipFill>
            <a:blip r:embed="rId4"/>
            <a:stretch>
              <a:fillRect/>
            </a:stretch>
          </p:blipFill>
          <p:spPr>
            <a:xfrm>
              <a:off x="1241548" y="2094853"/>
              <a:ext cx="654305" cy="523444"/>
            </a:xfrm>
            <a:prstGeom prst="rect">
              <a:avLst/>
            </a:prstGeom>
            <a:ln w="12700" cap="flat">
              <a:noFill/>
              <a:miter lim="400000"/>
            </a:ln>
            <a:effectLst/>
          </p:spPr>
        </p:pic>
        <p:pic>
          <p:nvPicPr>
            <p:cNvPr id="590" name="coffee-solid.png" descr="coffee-solid.png"/>
            <p:cNvPicPr>
              <a:picLocks noChangeAspect="1"/>
            </p:cNvPicPr>
            <p:nvPr/>
          </p:nvPicPr>
          <p:blipFill>
            <a:blip r:embed="rId4"/>
            <a:stretch>
              <a:fillRect/>
            </a:stretch>
          </p:blipFill>
          <p:spPr>
            <a:xfrm>
              <a:off x="1227048" y="2837071"/>
              <a:ext cx="683305" cy="546644"/>
            </a:xfrm>
            <a:prstGeom prst="rect">
              <a:avLst/>
            </a:prstGeom>
            <a:ln w="12700" cap="flat">
              <a:noFill/>
              <a:miter lim="400000"/>
            </a:ln>
            <a:effectLst/>
          </p:spPr>
        </p:pic>
        <p:pic>
          <p:nvPicPr>
            <p:cNvPr id="591" name="coffee-solid.png" descr="coffee-solid.png"/>
            <p:cNvPicPr>
              <a:picLocks noChangeAspect="1"/>
            </p:cNvPicPr>
            <p:nvPr/>
          </p:nvPicPr>
          <p:blipFill>
            <a:blip r:embed="rId4"/>
            <a:stretch>
              <a:fillRect/>
            </a:stretch>
          </p:blipFill>
          <p:spPr>
            <a:xfrm>
              <a:off x="1227048" y="3577087"/>
              <a:ext cx="683305" cy="546645"/>
            </a:xfrm>
            <a:prstGeom prst="rect">
              <a:avLst/>
            </a:prstGeom>
            <a:ln w="12700" cap="flat">
              <a:noFill/>
              <a:miter lim="400000"/>
            </a:ln>
            <a:effectLst/>
          </p:spPr>
        </p:pic>
        <p:pic>
          <p:nvPicPr>
            <p:cNvPr id="592" name="coffee-solid.png" descr="coffee-solid.png"/>
            <p:cNvPicPr>
              <a:picLocks noChangeAspect="1"/>
            </p:cNvPicPr>
            <p:nvPr/>
          </p:nvPicPr>
          <p:blipFill>
            <a:blip r:embed="rId4"/>
            <a:stretch>
              <a:fillRect/>
            </a:stretch>
          </p:blipFill>
          <p:spPr>
            <a:xfrm>
              <a:off x="1227048" y="4317104"/>
              <a:ext cx="683305" cy="546644"/>
            </a:xfrm>
            <a:prstGeom prst="rect">
              <a:avLst/>
            </a:prstGeom>
            <a:ln w="12700" cap="flat">
              <a:noFill/>
              <a:miter lim="400000"/>
            </a:ln>
            <a:effectLst/>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593"/>
                                        </p:tgtEl>
                                        <p:attrNameLst>
                                          <p:attrName>style.visibility</p:attrName>
                                        </p:attrNameLst>
                                      </p:cBhvr>
                                      <p:to>
                                        <p:strVal val="visible"/>
                                      </p:to>
                                    </p:set>
                                    <p:anim calcmode="lin" valueType="num">
                                      <p:cBhvr>
                                        <p:cTn id="7" dur="1000" fill="hold"/>
                                        <p:tgtEl>
                                          <p:spTgt spid="593"/>
                                        </p:tgtEl>
                                        <p:attrNameLst>
                                          <p:attrName>ppt_x</p:attrName>
                                        </p:attrNameLst>
                                      </p:cBhvr>
                                      <p:tavLst>
                                        <p:tav tm="0">
                                          <p:val>
                                            <p:strVal val="0-#ppt_w/2"/>
                                          </p:val>
                                        </p:tav>
                                        <p:tav tm="100000">
                                          <p:val>
                                            <p:strVal val="#ppt_x"/>
                                          </p:val>
                                        </p:tav>
                                      </p:tavLst>
                                    </p:anim>
                                    <p:anim calcmode="lin" valueType="num">
                                      <p:cBhvr>
                                        <p:cTn id="8" dur="1000" fill="hold"/>
                                        <p:tgtEl>
                                          <p:spTgt spid="5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 grpId="1"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5" name="elderlyhand.jpg" descr="elderlyhand.jpg"/>
          <p:cNvPicPr>
            <a:picLocks noChangeAspect="1"/>
          </p:cNvPicPr>
          <p:nvPr/>
        </p:nvPicPr>
        <p:blipFill>
          <a:blip r:embed="rId2"/>
          <a:stretch>
            <a:fillRect/>
          </a:stretch>
        </p:blipFill>
        <p:spPr>
          <a:xfrm>
            <a:off x="-121090" y="-10715"/>
            <a:ext cx="24626180" cy="16417455"/>
          </a:xfrm>
          <a:prstGeom prst="rect">
            <a:avLst/>
          </a:prstGeom>
          <a:ln w="12700">
            <a:miter lim="400000"/>
          </a:ln>
        </p:spPr>
      </p:pic>
      <p:sp>
        <p:nvSpPr>
          <p:cNvPr id="596" name="Rectangle"/>
          <p:cNvSpPr/>
          <p:nvPr/>
        </p:nvSpPr>
        <p:spPr>
          <a:xfrm>
            <a:off x="413" y="13450806"/>
            <a:ext cx="24383174" cy="390023"/>
          </a:xfrm>
          <a:prstGeom prst="rect">
            <a:avLst/>
          </a:prstGeom>
          <a:solidFill>
            <a:srgbClr val="929292"/>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597" name="Rounded Rectangle"/>
          <p:cNvSpPr/>
          <p:nvPr/>
        </p:nvSpPr>
        <p:spPr>
          <a:xfrm>
            <a:off x="-127000" y="13448673"/>
            <a:ext cx="13581061" cy="445090"/>
          </a:xfrm>
          <a:prstGeom prst="roundRect">
            <a:avLst>
              <a:gd name="adj" fmla="val 42800"/>
            </a:avLst>
          </a:prstGeom>
          <a:solidFill>
            <a:srgbClr val="6E9C37"/>
          </a:solidFill>
          <a:ln w="12700">
            <a:miter lim="400000"/>
          </a:ln>
        </p:spPr>
        <p:txBody>
          <a:bodyPr lIns="50800" tIns="50800" rIns="50800" bIns="50800" anchor="ctr"/>
          <a:lstStyle/>
          <a:p>
            <a:pPr defTabSz="825500">
              <a:defRPr sz="3200">
                <a:solidFill>
                  <a:srgbClr val="6D9B36"/>
                </a:solidFill>
                <a:latin typeface="Helvetica Neue Medium"/>
                <a:ea typeface="Helvetica Neue Medium"/>
                <a:cs typeface="Helvetica Neue Medium"/>
                <a:sym typeface="Helvetica Neue Medium"/>
              </a:defRPr>
            </a:pPr>
            <a:endParaRPr/>
          </a:p>
        </p:txBody>
      </p:sp>
      <p:sp>
        <p:nvSpPr>
          <p:cNvPr id="598" name="Part 4 - Safeguarding adults"/>
          <p:cNvSpPr txBox="1"/>
          <p:nvPr/>
        </p:nvSpPr>
        <p:spPr>
          <a:xfrm>
            <a:off x="44246" y="13419981"/>
            <a:ext cx="2654428" cy="3246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1500" b="1">
                <a:solidFill>
                  <a:srgbClr val="FFFFFF"/>
                </a:solidFill>
              </a:defRPr>
            </a:lvl1pPr>
          </a:lstStyle>
          <a:p>
            <a:r>
              <a:t>Part 4 - Safeguarding adults</a:t>
            </a:r>
          </a:p>
        </p:txBody>
      </p:sp>
      <p:sp>
        <p:nvSpPr>
          <p:cNvPr id="599"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600" name="Safeguarding Foundations"/>
          <p:cNvSpPr txBox="1"/>
          <p:nvPr/>
        </p:nvSpPr>
        <p:spPr>
          <a:xfrm>
            <a:off x="149553" y="63019"/>
            <a:ext cx="4303269" cy="523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825500">
              <a:defRPr sz="2800">
                <a:solidFill>
                  <a:srgbClr val="000000"/>
                </a:solidFill>
              </a:defRPr>
            </a:lvl1pPr>
          </a:lstStyle>
          <a:p>
            <a:r>
              <a:t>Safeguarding Foundations</a:t>
            </a:r>
          </a:p>
        </p:txBody>
      </p:sp>
      <p:sp>
        <p:nvSpPr>
          <p:cNvPr id="601" name="Safeguarding adults - the Care Act 2014"/>
          <p:cNvSpPr txBox="1"/>
          <p:nvPr/>
        </p:nvSpPr>
        <p:spPr>
          <a:xfrm>
            <a:off x="149198" y="482006"/>
            <a:ext cx="8062952" cy="597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t>Safeguarding adults - the Care Act 2014</a:t>
            </a:r>
          </a:p>
        </p:txBody>
      </p:sp>
      <p:grpSp>
        <p:nvGrpSpPr>
          <p:cNvPr id="604" name="Group"/>
          <p:cNvGrpSpPr/>
          <p:nvPr/>
        </p:nvGrpSpPr>
        <p:grpSpPr>
          <a:xfrm>
            <a:off x="1475687" y="2998563"/>
            <a:ext cx="5917804" cy="3386553"/>
            <a:chOff x="0" y="0"/>
            <a:chExt cx="5917803" cy="3386551"/>
          </a:xfrm>
        </p:grpSpPr>
        <p:sp>
          <p:nvSpPr>
            <p:cNvPr id="602" name="“We will encourage people to make their own decisions.”"/>
            <p:cNvSpPr/>
            <p:nvPr/>
          </p:nvSpPr>
          <p:spPr>
            <a:xfrm>
              <a:off x="0" y="957676"/>
              <a:ext cx="5917804" cy="2428876"/>
            </a:xfrm>
            <a:custGeom>
              <a:avLst/>
              <a:gdLst/>
              <a:ahLst/>
              <a:cxnLst>
                <a:cxn ang="0">
                  <a:pos x="wd2" y="hd2"/>
                </a:cxn>
                <a:cxn ang="5400000">
                  <a:pos x="wd2" y="hd2"/>
                </a:cxn>
                <a:cxn ang="10800000">
                  <a:pos x="wd2" y="hd2"/>
                </a:cxn>
                <a:cxn ang="16200000">
                  <a:pos x="wd2" y="hd2"/>
                </a:cxn>
              </a:cxnLst>
              <a:rect l="0" t="0" r="r" b="b"/>
              <a:pathLst>
                <a:path w="21600" h="21600" extrusionOk="0">
                  <a:moveTo>
                    <a:pt x="4004" y="0"/>
                  </a:moveTo>
                  <a:cubicBezTo>
                    <a:pt x="1792" y="0"/>
                    <a:pt x="0" y="4367"/>
                    <a:pt x="0" y="9755"/>
                  </a:cubicBezTo>
                  <a:lnTo>
                    <a:pt x="0" y="10398"/>
                  </a:lnTo>
                  <a:cubicBezTo>
                    <a:pt x="0" y="13739"/>
                    <a:pt x="690" y="16686"/>
                    <a:pt x="1741" y="18445"/>
                  </a:cubicBezTo>
                  <a:lnTo>
                    <a:pt x="38" y="21600"/>
                  </a:lnTo>
                  <a:lnTo>
                    <a:pt x="3513" y="20072"/>
                  </a:lnTo>
                  <a:cubicBezTo>
                    <a:pt x="3674" y="20120"/>
                    <a:pt x="3837" y="20153"/>
                    <a:pt x="4004" y="20153"/>
                  </a:cubicBezTo>
                  <a:lnTo>
                    <a:pt x="17596" y="20153"/>
                  </a:lnTo>
                  <a:cubicBezTo>
                    <a:pt x="19808" y="20153"/>
                    <a:pt x="21600" y="15786"/>
                    <a:pt x="21600" y="10398"/>
                  </a:cubicBezTo>
                  <a:lnTo>
                    <a:pt x="21600" y="9755"/>
                  </a:lnTo>
                  <a:cubicBezTo>
                    <a:pt x="21600" y="4367"/>
                    <a:pt x="19808" y="0"/>
                    <a:pt x="17596" y="0"/>
                  </a:cubicBezTo>
                  <a:lnTo>
                    <a:pt x="4004" y="0"/>
                  </a:lnTo>
                  <a:close/>
                </a:path>
              </a:pathLst>
            </a:custGeom>
            <a:solidFill>
              <a:srgbClr val="EBFE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825500">
                <a:defRPr sz="3200">
                  <a:solidFill>
                    <a:srgbClr val="000000"/>
                  </a:solidFill>
                  <a:latin typeface="Helvetica Neue Medium"/>
                  <a:ea typeface="Helvetica Neue Medium"/>
                  <a:cs typeface="Helvetica Neue Medium"/>
                  <a:sym typeface="Helvetica Neue Medium"/>
                </a:defRPr>
              </a:lvl1pPr>
            </a:lstStyle>
            <a:p>
              <a:r>
                <a:t>“We will encourage people to make their own decisions.”</a:t>
              </a:r>
            </a:p>
          </p:txBody>
        </p:sp>
        <p:sp>
          <p:nvSpPr>
            <p:cNvPr id="603" name="Empowerment"/>
            <p:cNvSpPr txBox="1"/>
            <p:nvPr/>
          </p:nvSpPr>
          <p:spPr>
            <a:xfrm>
              <a:off x="442178" y="-1"/>
              <a:ext cx="2301813" cy="508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l" defTabSz="457200">
                <a:defRPr sz="2671">
                  <a:solidFill>
                    <a:srgbClr val="FFFFFF"/>
                  </a:solidFill>
                  <a:effectLst>
                    <a:outerShdw blurRad="50800" dist="35921" dir="2700000" rotWithShape="0">
                      <a:srgbClr val="000000"/>
                    </a:outerShdw>
                  </a:effectLst>
                  <a:latin typeface="Helvetica"/>
                  <a:ea typeface="Helvetica"/>
                  <a:cs typeface="Helvetica"/>
                  <a:sym typeface="Helvetica"/>
                </a:defRPr>
              </a:lvl1pPr>
            </a:lstStyle>
            <a:p>
              <a:r>
                <a:t>Empowerment</a:t>
              </a:r>
            </a:p>
          </p:txBody>
        </p:sp>
      </p:grpSp>
      <p:grpSp>
        <p:nvGrpSpPr>
          <p:cNvPr id="607" name="Group"/>
          <p:cNvGrpSpPr/>
          <p:nvPr/>
        </p:nvGrpSpPr>
        <p:grpSpPr>
          <a:xfrm>
            <a:off x="9233098" y="2998563"/>
            <a:ext cx="5917804" cy="3386553"/>
            <a:chOff x="0" y="0"/>
            <a:chExt cx="5917803" cy="3386551"/>
          </a:xfrm>
        </p:grpSpPr>
        <p:sp>
          <p:nvSpPr>
            <p:cNvPr id="605" name="“We think its better to take action before harm occurs.”"/>
            <p:cNvSpPr/>
            <p:nvPr/>
          </p:nvSpPr>
          <p:spPr>
            <a:xfrm>
              <a:off x="0" y="957676"/>
              <a:ext cx="5917804" cy="2428876"/>
            </a:xfrm>
            <a:custGeom>
              <a:avLst/>
              <a:gdLst/>
              <a:ahLst/>
              <a:cxnLst>
                <a:cxn ang="0">
                  <a:pos x="wd2" y="hd2"/>
                </a:cxn>
                <a:cxn ang="5400000">
                  <a:pos x="wd2" y="hd2"/>
                </a:cxn>
                <a:cxn ang="10800000">
                  <a:pos x="wd2" y="hd2"/>
                </a:cxn>
                <a:cxn ang="16200000">
                  <a:pos x="wd2" y="hd2"/>
                </a:cxn>
              </a:cxnLst>
              <a:rect l="0" t="0" r="r" b="b"/>
              <a:pathLst>
                <a:path w="21600" h="21600" extrusionOk="0">
                  <a:moveTo>
                    <a:pt x="4004" y="0"/>
                  </a:moveTo>
                  <a:cubicBezTo>
                    <a:pt x="1792" y="0"/>
                    <a:pt x="0" y="4367"/>
                    <a:pt x="0" y="9755"/>
                  </a:cubicBezTo>
                  <a:lnTo>
                    <a:pt x="0" y="10398"/>
                  </a:lnTo>
                  <a:cubicBezTo>
                    <a:pt x="0" y="13739"/>
                    <a:pt x="690" y="16686"/>
                    <a:pt x="1741" y="18445"/>
                  </a:cubicBezTo>
                  <a:lnTo>
                    <a:pt x="38" y="21600"/>
                  </a:lnTo>
                  <a:lnTo>
                    <a:pt x="3513" y="20072"/>
                  </a:lnTo>
                  <a:cubicBezTo>
                    <a:pt x="3674" y="20120"/>
                    <a:pt x="3837" y="20153"/>
                    <a:pt x="4004" y="20153"/>
                  </a:cubicBezTo>
                  <a:lnTo>
                    <a:pt x="17596" y="20153"/>
                  </a:lnTo>
                  <a:cubicBezTo>
                    <a:pt x="19808" y="20153"/>
                    <a:pt x="21600" y="15786"/>
                    <a:pt x="21600" y="10398"/>
                  </a:cubicBezTo>
                  <a:lnTo>
                    <a:pt x="21600" y="9755"/>
                  </a:lnTo>
                  <a:cubicBezTo>
                    <a:pt x="21600" y="4367"/>
                    <a:pt x="19808" y="0"/>
                    <a:pt x="17596" y="0"/>
                  </a:cubicBezTo>
                  <a:lnTo>
                    <a:pt x="4004" y="0"/>
                  </a:lnTo>
                  <a:close/>
                </a:path>
              </a:pathLst>
            </a:custGeom>
            <a:solidFill>
              <a:srgbClr val="EBFE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825500">
                <a:defRPr sz="3200">
                  <a:solidFill>
                    <a:srgbClr val="000000"/>
                  </a:solidFill>
                  <a:latin typeface="Helvetica Neue Medium"/>
                  <a:ea typeface="Helvetica Neue Medium"/>
                  <a:cs typeface="Helvetica Neue Medium"/>
                  <a:sym typeface="Helvetica Neue Medium"/>
                </a:defRPr>
              </a:lvl1pPr>
            </a:lstStyle>
            <a:p>
              <a:r>
                <a:t>“We think its better to take action before harm occurs.”</a:t>
              </a:r>
            </a:p>
          </p:txBody>
        </p:sp>
        <p:sp>
          <p:nvSpPr>
            <p:cNvPr id="606" name="Prevention"/>
            <p:cNvSpPr txBox="1"/>
            <p:nvPr/>
          </p:nvSpPr>
          <p:spPr>
            <a:xfrm>
              <a:off x="298801" y="-1"/>
              <a:ext cx="1736502" cy="508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l" defTabSz="457200">
                <a:defRPr sz="2671">
                  <a:solidFill>
                    <a:srgbClr val="FFFFFF"/>
                  </a:solidFill>
                  <a:effectLst>
                    <a:outerShdw blurRad="50800" dist="35921" dir="2700000" rotWithShape="0">
                      <a:srgbClr val="000000"/>
                    </a:outerShdw>
                  </a:effectLst>
                  <a:latin typeface="Helvetica"/>
                  <a:ea typeface="Helvetica"/>
                  <a:cs typeface="Helvetica"/>
                  <a:sym typeface="Helvetica"/>
                </a:defRPr>
              </a:lvl1pPr>
            </a:lstStyle>
            <a:p>
              <a:r>
                <a:t>Prevention</a:t>
              </a:r>
            </a:p>
          </p:txBody>
        </p:sp>
      </p:grpSp>
      <p:pic>
        <p:nvPicPr>
          <p:cNvPr id="608"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grpSp>
        <p:nvGrpSpPr>
          <p:cNvPr id="611" name="Group"/>
          <p:cNvGrpSpPr/>
          <p:nvPr/>
        </p:nvGrpSpPr>
        <p:grpSpPr>
          <a:xfrm>
            <a:off x="16990508" y="2998563"/>
            <a:ext cx="5917804" cy="3386553"/>
            <a:chOff x="0" y="0"/>
            <a:chExt cx="5917803" cy="3386551"/>
          </a:xfrm>
        </p:grpSpPr>
        <p:sp>
          <p:nvSpPr>
            <p:cNvPr id="609" name="“We will seek the least intrusive response to the risk presented.”"/>
            <p:cNvSpPr/>
            <p:nvPr/>
          </p:nvSpPr>
          <p:spPr>
            <a:xfrm>
              <a:off x="0" y="957676"/>
              <a:ext cx="5917804" cy="2428876"/>
            </a:xfrm>
            <a:custGeom>
              <a:avLst/>
              <a:gdLst/>
              <a:ahLst/>
              <a:cxnLst>
                <a:cxn ang="0">
                  <a:pos x="wd2" y="hd2"/>
                </a:cxn>
                <a:cxn ang="5400000">
                  <a:pos x="wd2" y="hd2"/>
                </a:cxn>
                <a:cxn ang="10800000">
                  <a:pos x="wd2" y="hd2"/>
                </a:cxn>
                <a:cxn ang="16200000">
                  <a:pos x="wd2" y="hd2"/>
                </a:cxn>
              </a:cxnLst>
              <a:rect l="0" t="0" r="r" b="b"/>
              <a:pathLst>
                <a:path w="21600" h="21600" extrusionOk="0">
                  <a:moveTo>
                    <a:pt x="4004" y="0"/>
                  </a:moveTo>
                  <a:cubicBezTo>
                    <a:pt x="1792" y="0"/>
                    <a:pt x="0" y="4367"/>
                    <a:pt x="0" y="9755"/>
                  </a:cubicBezTo>
                  <a:lnTo>
                    <a:pt x="0" y="10398"/>
                  </a:lnTo>
                  <a:cubicBezTo>
                    <a:pt x="0" y="13739"/>
                    <a:pt x="690" y="16686"/>
                    <a:pt x="1741" y="18445"/>
                  </a:cubicBezTo>
                  <a:lnTo>
                    <a:pt x="38" y="21600"/>
                  </a:lnTo>
                  <a:lnTo>
                    <a:pt x="3513" y="20072"/>
                  </a:lnTo>
                  <a:cubicBezTo>
                    <a:pt x="3674" y="20120"/>
                    <a:pt x="3837" y="20153"/>
                    <a:pt x="4004" y="20153"/>
                  </a:cubicBezTo>
                  <a:lnTo>
                    <a:pt x="17596" y="20153"/>
                  </a:lnTo>
                  <a:cubicBezTo>
                    <a:pt x="19808" y="20153"/>
                    <a:pt x="21600" y="15786"/>
                    <a:pt x="21600" y="10398"/>
                  </a:cubicBezTo>
                  <a:lnTo>
                    <a:pt x="21600" y="9755"/>
                  </a:lnTo>
                  <a:cubicBezTo>
                    <a:pt x="21600" y="4367"/>
                    <a:pt x="19808" y="0"/>
                    <a:pt x="17596" y="0"/>
                  </a:cubicBezTo>
                  <a:lnTo>
                    <a:pt x="4004" y="0"/>
                  </a:lnTo>
                  <a:close/>
                </a:path>
              </a:pathLst>
            </a:custGeom>
            <a:solidFill>
              <a:srgbClr val="EBFE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825500">
                <a:defRPr sz="3200">
                  <a:solidFill>
                    <a:srgbClr val="000000"/>
                  </a:solidFill>
                  <a:latin typeface="Helvetica Neue Medium"/>
                  <a:ea typeface="Helvetica Neue Medium"/>
                  <a:cs typeface="Helvetica Neue Medium"/>
                  <a:sym typeface="Helvetica Neue Medium"/>
                </a:defRPr>
              </a:lvl1pPr>
            </a:lstStyle>
            <a:p>
              <a:r>
                <a:t>“We will seek the least intrusive response to the risk presented.”</a:t>
              </a:r>
            </a:p>
          </p:txBody>
        </p:sp>
        <p:sp>
          <p:nvSpPr>
            <p:cNvPr id="610" name="Proportionality"/>
            <p:cNvSpPr txBox="1"/>
            <p:nvPr/>
          </p:nvSpPr>
          <p:spPr>
            <a:xfrm>
              <a:off x="396639" y="-1"/>
              <a:ext cx="2283256" cy="508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l" defTabSz="457200">
                <a:defRPr sz="2671">
                  <a:solidFill>
                    <a:srgbClr val="FFFFFF"/>
                  </a:solidFill>
                  <a:effectLst>
                    <a:outerShdw blurRad="50800" dist="35921" dir="2700000" rotWithShape="0">
                      <a:srgbClr val="000000"/>
                    </a:outerShdw>
                  </a:effectLst>
                  <a:latin typeface="Helvetica"/>
                  <a:ea typeface="Helvetica"/>
                  <a:cs typeface="Helvetica"/>
                  <a:sym typeface="Helvetica"/>
                </a:defRPr>
              </a:lvl1pPr>
            </a:lstStyle>
            <a:p>
              <a:r>
                <a:t>Proportionality</a:t>
              </a:r>
            </a:p>
          </p:txBody>
        </p:sp>
      </p:grpSp>
      <p:grpSp>
        <p:nvGrpSpPr>
          <p:cNvPr id="614" name="Group"/>
          <p:cNvGrpSpPr/>
          <p:nvPr/>
        </p:nvGrpSpPr>
        <p:grpSpPr>
          <a:xfrm>
            <a:off x="1475687" y="7154102"/>
            <a:ext cx="5917804" cy="3389089"/>
            <a:chOff x="0" y="0"/>
            <a:chExt cx="5917803" cy="3389088"/>
          </a:xfrm>
        </p:grpSpPr>
        <p:sp>
          <p:nvSpPr>
            <p:cNvPr id="612" name="“We will support and represent those in greatest need.”"/>
            <p:cNvSpPr/>
            <p:nvPr/>
          </p:nvSpPr>
          <p:spPr>
            <a:xfrm>
              <a:off x="0" y="960213"/>
              <a:ext cx="5917804" cy="2428876"/>
            </a:xfrm>
            <a:custGeom>
              <a:avLst/>
              <a:gdLst/>
              <a:ahLst/>
              <a:cxnLst>
                <a:cxn ang="0">
                  <a:pos x="wd2" y="hd2"/>
                </a:cxn>
                <a:cxn ang="5400000">
                  <a:pos x="wd2" y="hd2"/>
                </a:cxn>
                <a:cxn ang="10800000">
                  <a:pos x="wd2" y="hd2"/>
                </a:cxn>
                <a:cxn ang="16200000">
                  <a:pos x="wd2" y="hd2"/>
                </a:cxn>
              </a:cxnLst>
              <a:rect l="0" t="0" r="r" b="b"/>
              <a:pathLst>
                <a:path w="21600" h="21600" extrusionOk="0">
                  <a:moveTo>
                    <a:pt x="4004" y="0"/>
                  </a:moveTo>
                  <a:cubicBezTo>
                    <a:pt x="1792" y="0"/>
                    <a:pt x="0" y="4367"/>
                    <a:pt x="0" y="9755"/>
                  </a:cubicBezTo>
                  <a:lnTo>
                    <a:pt x="0" y="10398"/>
                  </a:lnTo>
                  <a:cubicBezTo>
                    <a:pt x="0" y="13739"/>
                    <a:pt x="690" y="16686"/>
                    <a:pt x="1741" y="18445"/>
                  </a:cubicBezTo>
                  <a:lnTo>
                    <a:pt x="38" y="21600"/>
                  </a:lnTo>
                  <a:lnTo>
                    <a:pt x="3513" y="20072"/>
                  </a:lnTo>
                  <a:cubicBezTo>
                    <a:pt x="3674" y="20120"/>
                    <a:pt x="3837" y="20153"/>
                    <a:pt x="4004" y="20153"/>
                  </a:cubicBezTo>
                  <a:lnTo>
                    <a:pt x="17596" y="20153"/>
                  </a:lnTo>
                  <a:cubicBezTo>
                    <a:pt x="19808" y="20153"/>
                    <a:pt x="21600" y="15786"/>
                    <a:pt x="21600" y="10398"/>
                  </a:cubicBezTo>
                  <a:lnTo>
                    <a:pt x="21600" y="9755"/>
                  </a:lnTo>
                  <a:cubicBezTo>
                    <a:pt x="21600" y="4367"/>
                    <a:pt x="19808" y="0"/>
                    <a:pt x="17596" y="0"/>
                  </a:cubicBezTo>
                  <a:lnTo>
                    <a:pt x="4004" y="0"/>
                  </a:lnTo>
                  <a:close/>
                </a:path>
              </a:pathLst>
            </a:custGeom>
            <a:solidFill>
              <a:srgbClr val="EBFE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825500">
                <a:defRPr sz="3200">
                  <a:solidFill>
                    <a:srgbClr val="000000"/>
                  </a:solidFill>
                  <a:latin typeface="Helvetica Neue Medium"/>
                  <a:ea typeface="Helvetica Neue Medium"/>
                  <a:cs typeface="Helvetica Neue Medium"/>
                  <a:sym typeface="Helvetica Neue Medium"/>
                </a:defRPr>
              </a:lvl1pPr>
            </a:lstStyle>
            <a:p>
              <a:r>
                <a:t>“We will support and represent those in greatest need.”</a:t>
              </a:r>
            </a:p>
          </p:txBody>
        </p:sp>
        <p:sp>
          <p:nvSpPr>
            <p:cNvPr id="613" name="Protection"/>
            <p:cNvSpPr txBox="1"/>
            <p:nvPr/>
          </p:nvSpPr>
          <p:spPr>
            <a:xfrm>
              <a:off x="442178" y="-1"/>
              <a:ext cx="1642063" cy="508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l" defTabSz="457200">
                <a:defRPr sz="2671">
                  <a:solidFill>
                    <a:srgbClr val="FFFFFF"/>
                  </a:solidFill>
                  <a:effectLst>
                    <a:outerShdw blurRad="50800" dist="35921" dir="2700000" rotWithShape="0">
                      <a:srgbClr val="000000"/>
                    </a:outerShdw>
                  </a:effectLst>
                  <a:latin typeface="Helvetica"/>
                  <a:ea typeface="Helvetica"/>
                  <a:cs typeface="Helvetica"/>
                  <a:sym typeface="Helvetica"/>
                </a:defRPr>
              </a:lvl1pPr>
            </a:lstStyle>
            <a:p>
              <a:r>
                <a:t>Protection</a:t>
              </a:r>
            </a:p>
          </p:txBody>
        </p:sp>
      </p:grpSp>
      <p:grpSp>
        <p:nvGrpSpPr>
          <p:cNvPr id="617" name="Group"/>
          <p:cNvGrpSpPr/>
          <p:nvPr/>
        </p:nvGrpSpPr>
        <p:grpSpPr>
          <a:xfrm>
            <a:off x="9233098" y="7154102"/>
            <a:ext cx="5917804" cy="3389089"/>
            <a:chOff x="0" y="0"/>
            <a:chExt cx="5917803" cy="3389088"/>
          </a:xfrm>
        </p:grpSpPr>
        <p:sp>
          <p:nvSpPr>
            <p:cNvPr id="615" name="“We will work with others in our local community to detect and report concerns.”"/>
            <p:cNvSpPr/>
            <p:nvPr/>
          </p:nvSpPr>
          <p:spPr>
            <a:xfrm>
              <a:off x="0" y="960213"/>
              <a:ext cx="5917804" cy="2428876"/>
            </a:xfrm>
            <a:custGeom>
              <a:avLst/>
              <a:gdLst/>
              <a:ahLst/>
              <a:cxnLst>
                <a:cxn ang="0">
                  <a:pos x="wd2" y="hd2"/>
                </a:cxn>
                <a:cxn ang="5400000">
                  <a:pos x="wd2" y="hd2"/>
                </a:cxn>
                <a:cxn ang="10800000">
                  <a:pos x="wd2" y="hd2"/>
                </a:cxn>
                <a:cxn ang="16200000">
                  <a:pos x="wd2" y="hd2"/>
                </a:cxn>
              </a:cxnLst>
              <a:rect l="0" t="0" r="r" b="b"/>
              <a:pathLst>
                <a:path w="21600" h="21600" extrusionOk="0">
                  <a:moveTo>
                    <a:pt x="4004" y="0"/>
                  </a:moveTo>
                  <a:cubicBezTo>
                    <a:pt x="1792" y="0"/>
                    <a:pt x="0" y="4367"/>
                    <a:pt x="0" y="9755"/>
                  </a:cubicBezTo>
                  <a:lnTo>
                    <a:pt x="0" y="10398"/>
                  </a:lnTo>
                  <a:cubicBezTo>
                    <a:pt x="0" y="13739"/>
                    <a:pt x="690" y="16686"/>
                    <a:pt x="1741" y="18445"/>
                  </a:cubicBezTo>
                  <a:lnTo>
                    <a:pt x="38" y="21600"/>
                  </a:lnTo>
                  <a:lnTo>
                    <a:pt x="3513" y="20072"/>
                  </a:lnTo>
                  <a:cubicBezTo>
                    <a:pt x="3674" y="20120"/>
                    <a:pt x="3837" y="20153"/>
                    <a:pt x="4004" y="20153"/>
                  </a:cubicBezTo>
                  <a:lnTo>
                    <a:pt x="17596" y="20153"/>
                  </a:lnTo>
                  <a:cubicBezTo>
                    <a:pt x="19808" y="20153"/>
                    <a:pt x="21600" y="15786"/>
                    <a:pt x="21600" y="10398"/>
                  </a:cubicBezTo>
                  <a:lnTo>
                    <a:pt x="21600" y="9755"/>
                  </a:lnTo>
                  <a:cubicBezTo>
                    <a:pt x="21600" y="4367"/>
                    <a:pt x="19808" y="0"/>
                    <a:pt x="17596" y="0"/>
                  </a:cubicBezTo>
                  <a:lnTo>
                    <a:pt x="4004" y="0"/>
                  </a:lnTo>
                  <a:close/>
                </a:path>
              </a:pathLst>
            </a:custGeom>
            <a:solidFill>
              <a:srgbClr val="EBFE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825500">
                <a:defRPr sz="3200">
                  <a:solidFill>
                    <a:srgbClr val="000000"/>
                  </a:solidFill>
                  <a:latin typeface="Helvetica Neue Medium"/>
                  <a:ea typeface="Helvetica Neue Medium"/>
                  <a:cs typeface="Helvetica Neue Medium"/>
                  <a:sym typeface="Helvetica Neue Medium"/>
                </a:defRPr>
              </a:lvl1pPr>
            </a:lstStyle>
            <a:p>
              <a:r>
                <a:t>“We will work with others in our local community to detect and report concerns.”</a:t>
              </a:r>
            </a:p>
          </p:txBody>
        </p:sp>
        <p:sp>
          <p:nvSpPr>
            <p:cNvPr id="616" name="Partnership"/>
            <p:cNvSpPr txBox="1"/>
            <p:nvPr/>
          </p:nvSpPr>
          <p:spPr>
            <a:xfrm>
              <a:off x="380627" y="-1"/>
              <a:ext cx="1849498" cy="508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l" defTabSz="457200">
                <a:defRPr sz="2671">
                  <a:solidFill>
                    <a:srgbClr val="FFFFFF"/>
                  </a:solidFill>
                  <a:effectLst>
                    <a:outerShdw blurRad="50800" dist="35921" dir="2700000" rotWithShape="0">
                      <a:srgbClr val="000000"/>
                    </a:outerShdw>
                  </a:effectLst>
                  <a:latin typeface="Helvetica"/>
                  <a:ea typeface="Helvetica"/>
                  <a:cs typeface="Helvetica"/>
                  <a:sym typeface="Helvetica"/>
                </a:defRPr>
              </a:lvl1pPr>
            </a:lstStyle>
            <a:p>
              <a:r>
                <a:t>Partnership</a:t>
              </a:r>
            </a:p>
          </p:txBody>
        </p:sp>
      </p:grpSp>
      <p:grpSp>
        <p:nvGrpSpPr>
          <p:cNvPr id="620" name="Group"/>
          <p:cNvGrpSpPr/>
          <p:nvPr/>
        </p:nvGrpSpPr>
        <p:grpSpPr>
          <a:xfrm>
            <a:off x="16990508" y="7156235"/>
            <a:ext cx="5917804" cy="3399656"/>
            <a:chOff x="0" y="0"/>
            <a:chExt cx="5917803" cy="3399655"/>
          </a:xfrm>
        </p:grpSpPr>
        <p:sp>
          <p:nvSpPr>
            <p:cNvPr id="618" name="&quot;We will seek to be accountable and transparent in all matters relating to safeguarding.&quot;"/>
            <p:cNvSpPr/>
            <p:nvPr/>
          </p:nvSpPr>
          <p:spPr>
            <a:xfrm>
              <a:off x="0" y="970780"/>
              <a:ext cx="5917804" cy="2428876"/>
            </a:xfrm>
            <a:custGeom>
              <a:avLst/>
              <a:gdLst/>
              <a:ahLst/>
              <a:cxnLst>
                <a:cxn ang="0">
                  <a:pos x="wd2" y="hd2"/>
                </a:cxn>
                <a:cxn ang="5400000">
                  <a:pos x="wd2" y="hd2"/>
                </a:cxn>
                <a:cxn ang="10800000">
                  <a:pos x="wd2" y="hd2"/>
                </a:cxn>
                <a:cxn ang="16200000">
                  <a:pos x="wd2" y="hd2"/>
                </a:cxn>
              </a:cxnLst>
              <a:rect l="0" t="0" r="r" b="b"/>
              <a:pathLst>
                <a:path w="21600" h="21600" extrusionOk="0">
                  <a:moveTo>
                    <a:pt x="4004" y="0"/>
                  </a:moveTo>
                  <a:cubicBezTo>
                    <a:pt x="1792" y="0"/>
                    <a:pt x="0" y="4367"/>
                    <a:pt x="0" y="9755"/>
                  </a:cubicBezTo>
                  <a:lnTo>
                    <a:pt x="0" y="10398"/>
                  </a:lnTo>
                  <a:cubicBezTo>
                    <a:pt x="0" y="13739"/>
                    <a:pt x="690" y="16686"/>
                    <a:pt x="1741" y="18445"/>
                  </a:cubicBezTo>
                  <a:lnTo>
                    <a:pt x="38" y="21600"/>
                  </a:lnTo>
                  <a:lnTo>
                    <a:pt x="3513" y="20072"/>
                  </a:lnTo>
                  <a:cubicBezTo>
                    <a:pt x="3674" y="20120"/>
                    <a:pt x="3837" y="20153"/>
                    <a:pt x="4004" y="20153"/>
                  </a:cubicBezTo>
                  <a:lnTo>
                    <a:pt x="17596" y="20153"/>
                  </a:lnTo>
                  <a:cubicBezTo>
                    <a:pt x="19808" y="20153"/>
                    <a:pt x="21600" y="15786"/>
                    <a:pt x="21600" y="10398"/>
                  </a:cubicBezTo>
                  <a:lnTo>
                    <a:pt x="21600" y="9755"/>
                  </a:lnTo>
                  <a:cubicBezTo>
                    <a:pt x="21600" y="4367"/>
                    <a:pt x="19808" y="0"/>
                    <a:pt x="17596" y="0"/>
                  </a:cubicBezTo>
                  <a:lnTo>
                    <a:pt x="4004" y="0"/>
                  </a:lnTo>
                  <a:close/>
                </a:path>
              </a:pathLst>
            </a:custGeom>
            <a:solidFill>
              <a:srgbClr val="EBFE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nSpc>
                  <a:spcPct val="90000"/>
                </a:lnSpc>
                <a:spcBef>
                  <a:spcPts val="4500"/>
                </a:spcBef>
                <a:defRPr sz="3200">
                  <a:solidFill>
                    <a:srgbClr val="000000"/>
                  </a:solidFill>
                  <a:latin typeface="Helvetica Neue Medium"/>
                  <a:ea typeface="Helvetica Neue Medium"/>
                  <a:cs typeface="Helvetica Neue Medium"/>
                  <a:sym typeface="Helvetica Neue Medium"/>
                </a:defRPr>
              </a:lvl1pPr>
            </a:lstStyle>
            <a:p>
              <a:r>
                <a:t>"We will seek to be accountable and transparent in all matters relating to safeguarding."</a:t>
              </a:r>
            </a:p>
          </p:txBody>
        </p:sp>
        <p:sp>
          <p:nvSpPr>
            <p:cNvPr id="619" name="Accountability"/>
            <p:cNvSpPr txBox="1"/>
            <p:nvPr/>
          </p:nvSpPr>
          <p:spPr>
            <a:xfrm>
              <a:off x="526510" y="-1"/>
              <a:ext cx="2207870" cy="508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l" defTabSz="457200">
                <a:defRPr sz="2671">
                  <a:solidFill>
                    <a:srgbClr val="FFFFFF"/>
                  </a:solidFill>
                  <a:effectLst>
                    <a:outerShdw blurRad="50800" dist="35921" dir="2700000" rotWithShape="0">
                      <a:srgbClr val="000000"/>
                    </a:outerShdw>
                  </a:effectLst>
                  <a:latin typeface="Helvetica"/>
                  <a:ea typeface="Helvetica"/>
                  <a:cs typeface="Helvetica"/>
                  <a:sym typeface="Helvetica"/>
                </a:defRPr>
              </a:lvl1pPr>
            </a:lstStyle>
            <a:p>
              <a:r>
                <a:t>Accountability</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604"/>
                                        </p:tgtEl>
                                        <p:attrNameLst>
                                          <p:attrName>style.visibility</p:attrName>
                                        </p:attrNameLst>
                                      </p:cBhvr>
                                      <p:to>
                                        <p:strVal val="visible"/>
                                      </p:to>
                                    </p:set>
                                    <p:anim calcmode="lin" valueType="num">
                                      <p:cBhvr>
                                        <p:cTn id="7" dur="2500" fill="hold"/>
                                        <p:tgtEl>
                                          <p:spTgt spid="604"/>
                                        </p:tgtEl>
                                        <p:attrNameLst>
                                          <p:attrName>ppt_w</p:attrName>
                                        </p:attrNameLst>
                                      </p:cBhvr>
                                      <p:tavLst>
                                        <p:tav tm="0">
                                          <p:val>
                                            <p:fltVal val="0"/>
                                          </p:val>
                                        </p:tav>
                                        <p:tav tm="100000">
                                          <p:val>
                                            <p:strVal val="#ppt_w"/>
                                          </p:val>
                                        </p:tav>
                                      </p:tavLst>
                                    </p:anim>
                                    <p:anim calcmode="lin" valueType="num">
                                      <p:cBhvr>
                                        <p:cTn id="8" dur="2500" fill="hold"/>
                                        <p:tgtEl>
                                          <p:spTgt spid="60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607"/>
                                        </p:tgtEl>
                                        <p:attrNameLst>
                                          <p:attrName>style.visibility</p:attrName>
                                        </p:attrNameLst>
                                      </p:cBhvr>
                                      <p:to>
                                        <p:strVal val="visible"/>
                                      </p:to>
                                    </p:set>
                                    <p:anim calcmode="lin" valueType="num">
                                      <p:cBhvr>
                                        <p:cTn id="13" dur="2500" fill="hold"/>
                                        <p:tgtEl>
                                          <p:spTgt spid="607"/>
                                        </p:tgtEl>
                                        <p:attrNameLst>
                                          <p:attrName>ppt_w</p:attrName>
                                        </p:attrNameLst>
                                      </p:cBhvr>
                                      <p:tavLst>
                                        <p:tav tm="0">
                                          <p:val>
                                            <p:fltVal val="0"/>
                                          </p:val>
                                        </p:tav>
                                        <p:tav tm="100000">
                                          <p:val>
                                            <p:strVal val="#ppt_w"/>
                                          </p:val>
                                        </p:tav>
                                      </p:tavLst>
                                    </p:anim>
                                    <p:anim calcmode="lin" valueType="num">
                                      <p:cBhvr>
                                        <p:cTn id="14" dur="2500" fill="hold"/>
                                        <p:tgtEl>
                                          <p:spTgt spid="607"/>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3" nodeType="clickEffect">
                                  <p:stCondLst>
                                    <p:cond delay="0"/>
                                  </p:stCondLst>
                                  <p:iterate>
                                    <p:tmAbs val="0"/>
                                  </p:iterate>
                                  <p:childTnLst>
                                    <p:set>
                                      <p:cBhvr>
                                        <p:cTn id="18" fill="hold"/>
                                        <p:tgtEl>
                                          <p:spTgt spid="611"/>
                                        </p:tgtEl>
                                        <p:attrNameLst>
                                          <p:attrName>style.visibility</p:attrName>
                                        </p:attrNameLst>
                                      </p:cBhvr>
                                      <p:to>
                                        <p:strVal val="visible"/>
                                      </p:to>
                                    </p:set>
                                    <p:anim calcmode="lin" valueType="num">
                                      <p:cBhvr>
                                        <p:cTn id="19" dur="2500" fill="hold"/>
                                        <p:tgtEl>
                                          <p:spTgt spid="611"/>
                                        </p:tgtEl>
                                        <p:attrNameLst>
                                          <p:attrName>ppt_w</p:attrName>
                                        </p:attrNameLst>
                                      </p:cBhvr>
                                      <p:tavLst>
                                        <p:tav tm="0">
                                          <p:val>
                                            <p:fltVal val="0"/>
                                          </p:val>
                                        </p:tav>
                                        <p:tav tm="100000">
                                          <p:val>
                                            <p:strVal val="#ppt_w"/>
                                          </p:val>
                                        </p:tav>
                                      </p:tavLst>
                                    </p:anim>
                                    <p:anim calcmode="lin" valueType="num">
                                      <p:cBhvr>
                                        <p:cTn id="20" dur="2500" fill="hold"/>
                                        <p:tgtEl>
                                          <p:spTgt spid="611"/>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4" nodeType="clickEffect">
                                  <p:stCondLst>
                                    <p:cond delay="0"/>
                                  </p:stCondLst>
                                  <p:iterate>
                                    <p:tmAbs val="0"/>
                                  </p:iterate>
                                  <p:childTnLst>
                                    <p:set>
                                      <p:cBhvr>
                                        <p:cTn id="24" fill="hold"/>
                                        <p:tgtEl>
                                          <p:spTgt spid="614"/>
                                        </p:tgtEl>
                                        <p:attrNameLst>
                                          <p:attrName>style.visibility</p:attrName>
                                        </p:attrNameLst>
                                      </p:cBhvr>
                                      <p:to>
                                        <p:strVal val="visible"/>
                                      </p:to>
                                    </p:set>
                                    <p:anim calcmode="lin" valueType="num">
                                      <p:cBhvr>
                                        <p:cTn id="25" dur="2500" fill="hold"/>
                                        <p:tgtEl>
                                          <p:spTgt spid="614"/>
                                        </p:tgtEl>
                                        <p:attrNameLst>
                                          <p:attrName>ppt_w</p:attrName>
                                        </p:attrNameLst>
                                      </p:cBhvr>
                                      <p:tavLst>
                                        <p:tav tm="0">
                                          <p:val>
                                            <p:fltVal val="0"/>
                                          </p:val>
                                        </p:tav>
                                        <p:tav tm="100000">
                                          <p:val>
                                            <p:strVal val="#ppt_w"/>
                                          </p:val>
                                        </p:tav>
                                      </p:tavLst>
                                    </p:anim>
                                    <p:anim calcmode="lin" valueType="num">
                                      <p:cBhvr>
                                        <p:cTn id="26" dur="2500" fill="hold"/>
                                        <p:tgtEl>
                                          <p:spTgt spid="614"/>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5" nodeType="clickEffect">
                                  <p:stCondLst>
                                    <p:cond delay="0"/>
                                  </p:stCondLst>
                                  <p:iterate>
                                    <p:tmAbs val="0"/>
                                  </p:iterate>
                                  <p:childTnLst>
                                    <p:set>
                                      <p:cBhvr>
                                        <p:cTn id="30" fill="hold"/>
                                        <p:tgtEl>
                                          <p:spTgt spid="617"/>
                                        </p:tgtEl>
                                        <p:attrNameLst>
                                          <p:attrName>style.visibility</p:attrName>
                                        </p:attrNameLst>
                                      </p:cBhvr>
                                      <p:to>
                                        <p:strVal val="visible"/>
                                      </p:to>
                                    </p:set>
                                    <p:anim calcmode="lin" valueType="num">
                                      <p:cBhvr>
                                        <p:cTn id="31" dur="2500" fill="hold"/>
                                        <p:tgtEl>
                                          <p:spTgt spid="617"/>
                                        </p:tgtEl>
                                        <p:attrNameLst>
                                          <p:attrName>ppt_w</p:attrName>
                                        </p:attrNameLst>
                                      </p:cBhvr>
                                      <p:tavLst>
                                        <p:tav tm="0">
                                          <p:val>
                                            <p:fltVal val="0"/>
                                          </p:val>
                                        </p:tav>
                                        <p:tav tm="100000">
                                          <p:val>
                                            <p:strVal val="#ppt_w"/>
                                          </p:val>
                                        </p:tav>
                                      </p:tavLst>
                                    </p:anim>
                                    <p:anim calcmode="lin" valueType="num">
                                      <p:cBhvr>
                                        <p:cTn id="32" dur="2500" fill="hold"/>
                                        <p:tgtEl>
                                          <p:spTgt spid="617"/>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6" nodeType="clickEffect">
                                  <p:stCondLst>
                                    <p:cond delay="0"/>
                                  </p:stCondLst>
                                  <p:iterate>
                                    <p:tmAbs val="0"/>
                                  </p:iterate>
                                  <p:childTnLst>
                                    <p:set>
                                      <p:cBhvr>
                                        <p:cTn id="36" fill="hold"/>
                                        <p:tgtEl>
                                          <p:spTgt spid="620"/>
                                        </p:tgtEl>
                                        <p:attrNameLst>
                                          <p:attrName>style.visibility</p:attrName>
                                        </p:attrNameLst>
                                      </p:cBhvr>
                                      <p:to>
                                        <p:strVal val="visible"/>
                                      </p:to>
                                    </p:set>
                                    <p:anim calcmode="lin" valueType="num">
                                      <p:cBhvr>
                                        <p:cTn id="37" dur="2500" fill="hold"/>
                                        <p:tgtEl>
                                          <p:spTgt spid="620"/>
                                        </p:tgtEl>
                                        <p:attrNameLst>
                                          <p:attrName>ppt_w</p:attrName>
                                        </p:attrNameLst>
                                      </p:cBhvr>
                                      <p:tavLst>
                                        <p:tav tm="0">
                                          <p:val>
                                            <p:fltVal val="0"/>
                                          </p:val>
                                        </p:tav>
                                        <p:tav tm="100000">
                                          <p:val>
                                            <p:strVal val="#ppt_w"/>
                                          </p:val>
                                        </p:tav>
                                      </p:tavLst>
                                    </p:anim>
                                    <p:anim calcmode="lin" valueType="num">
                                      <p:cBhvr>
                                        <p:cTn id="38" dur="2500" fill="hold"/>
                                        <p:tgtEl>
                                          <p:spTgt spid="62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 grpId="1" animBg="1" advAuto="0"/>
      <p:bldP spid="607" grpId="2" animBg="1" advAuto="0"/>
      <p:bldP spid="611" grpId="3" animBg="1" advAuto="0"/>
      <p:bldP spid="614" grpId="4" animBg="1" advAuto="0"/>
      <p:bldP spid="617" grpId="5" animBg="1" advAuto="0"/>
      <p:bldP spid="620" grpId="6"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road-ahead.jpg" descr="road-ahead.jpg"/>
          <p:cNvPicPr>
            <a:picLocks noChangeAspect="1"/>
          </p:cNvPicPr>
          <p:nvPr/>
        </p:nvPicPr>
        <p:blipFill>
          <a:blip r:embed="rId2"/>
          <a:srcRect b="15609"/>
          <a:stretch>
            <a:fillRect/>
          </a:stretch>
        </p:blipFill>
        <p:spPr>
          <a:xfrm>
            <a:off x="-222024" y="-123418"/>
            <a:ext cx="24828048" cy="13962836"/>
          </a:xfrm>
          <a:prstGeom prst="rect">
            <a:avLst/>
          </a:prstGeom>
          <a:ln w="12700">
            <a:miter lim="400000"/>
          </a:ln>
        </p:spPr>
      </p:pic>
      <p:sp>
        <p:nvSpPr>
          <p:cNvPr id="198" name="Rectangle"/>
          <p:cNvSpPr/>
          <p:nvPr/>
        </p:nvSpPr>
        <p:spPr>
          <a:xfrm>
            <a:off x="413" y="13450806"/>
            <a:ext cx="24383174" cy="390023"/>
          </a:xfrm>
          <a:prstGeom prst="rect">
            <a:avLst/>
          </a:prstGeom>
          <a:solidFill>
            <a:srgbClr val="929292"/>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199"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00" name="Safeguarding Foundations"/>
          <p:cNvSpPr txBox="1"/>
          <p:nvPr/>
        </p:nvSpPr>
        <p:spPr>
          <a:xfrm>
            <a:off x="149553" y="63019"/>
            <a:ext cx="4303269" cy="523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825500">
              <a:defRPr sz="2800">
                <a:solidFill>
                  <a:srgbClr val="000000"/>
                </a:solidFill>
              </a:defRPr>
            </a:lvl1pPr>
          </a:lstStyle>
          <a:p>
            <a:r>
              <a:t>Safeguarding Foundations</a:t>
            </a:r>
          </a:p>
        </p:txBody>
      </p:sp>
      <p:sp>
        <p:nvSpPr>
          <p:cNvPr id="201" name="Advance Warning and Guidance"/>
          <p:cNvSpPr txBox="1"/>
          <p:nvPr/>
        </p:nvSpPr>
        <p:spPr>
          <a:xfrm>
            <a:off x="149198" y="482006"/>
            <a:ext cx="6493841" cy="597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t>Advance Warning and Guidance</a:t>
            </a:r>
          </a:p>
        </p:txBody>
      </p:sp>
      <p:sp>
        <p:nvSpPr>
          <p:cNvPr id="202" name="Rounded Rectangle"/>
          <p:cNvSpPr/>
          <p:nvPr/>
        </p:nvSpPr>
        <p:spPr>
          <a:xfrm>
            <a:off x="-127000" y="13448673"/>
            <a:ext cx="1453258" cy="445090"/>
          </a:xfrm>
          <a:prstGeom prst="roundRect">
            <a:avLst>
              <a:gd name="adj" fmla="val 42800"/>
            </a:avLst>
          </a:prstGeom>
          <a:solidFill>
            <a:srgbClr val="6E9C37"/>
          </a:solidFill>
          <a:ln w="12700">
            <a:miter lim="400000"/>
          </a:ln>
        </p:spPr>
        <p:txBody>
          <a:bodyPr lIns="50800" tIns="50800" rIns="50800" bIns="50800" anchor="ctr"/>
          <a:lstStyle/>
          <a:p>
            <a:pPr defTabSz="825500">
              <a:defRPr sz="3200">
                <a:solidFill>
                  <a:srgbClr val="6D9B36"/>
                </a:solidFill>
                <a:latin typeface="Helvetica Neue Medium"/>
                <a:ea typeface="Helvetica Neue Medium"/>
                <a:cs typeface="Helvetica Neue Medium"/>
                <a:sym typeface="Helvetica Neue Medium"/>
              </a:defRPr>
            </a:pPr>
            <a:endParaRPr/>
          </a:p>
        </p:txBody>
      </p:sp>
      <p:sp>
        <p:nvSpPr>
          <p:cNvPr id="203" name="Introduction"/>
          <p:cNvSpPr txBox="1"/>
          <p:nvPr/>
        </p:nvSpPr>
        <p:spPr>
          <a:xfrm>
            <a:off x="90294" y="13419981"/>
            <a:ext cx="1221868" cy="3246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1500" b="1">
                <a:solidFill>
                  <a:srgbClr val="FFFFFF"/>
                </a:solidFill>
              </a:defRPr>
            </a:lvl1pPr>
          </a:lstStyle>
          <a:p>
            <a:r>
              <a:t>Introduction</a:t>
            </a:r>
          </a:p>
        </p:txBody>
      </p:sp>
      <p:pic>
        <p:nvPicPr>
          <p:cNvPr id="204"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grpSp>
        <p:nvGrpSpPr>
          <p:cNvPr id="208" name="Group"/>
          <p:cNvGrpSpPr/>
          <p:nvPr/>
        </p:nvGrpSpPr>
        <p:grpSpPr>
          <a:xfrm>
            <a:off x="4659652" y="3945850"/>
            <a:ext cx="15064696" cy="7540738"/>
            <a:chOff x="0" y="0"/>
            <a:chExt cx="15064694" cy="7540737"/>
          </a:xfrm>
        </p:grpSpPr>
        <p:sp>
          <p:nvSpPr>
            <p:cNvPr id="205" name="Rectangle"/>
            <p:cNvSpPr/>
            <p:nvPr/>
          </p:nvSpPr>
          <p:spPr>
            <a:xfrm>
              <a:off x="0" y="761778"/>
              <a:ext cx="15064695" cy="6778960"/>
            </a:xfrm>
            <a:prstGeom prst="rect">
              <a:avLst/>
            </a:prstGeom>
            <a:solidFill>
              <a:srgbClr val="FFFFFF"/>
            </a:solidFill>
            <a:ln w="12700" cap="flat">
              <a:noFill/>
              <a:miter lim="400000"/>
            </a:ln>
            <a:effectLst>
              <a:outerShdw blurRad="190500" dist="8455" dir="5400000" rotWithShape="0">
                <a:srgbClr val="000000"/>
              </a:outerShdw>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06" name="Rounded Rectangle"/>
            <p:cNvSpPr/>
            <p:nvPr/>
          </p:nvSpPr>
          <p:spPr>
            <a:xfrm>
              <a:off x="3872673" y="34470"/>
              <a:ext cx="7478561" cy="1270001"/>
            </a:xfrm>
            <a:prstGeom prst="roundRect">
              <a:avLst>
                <a:gd name="adj" fmla="val 15000"/>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07" name="Warning : This course may…"/>
            <p:cNvSpPr txBox="1"/>
            <p:nvPr/>
          </p:nvSpPr>
          <p:spPr>
            <a:xfrm>
              <a:off x="2325108" y="0"/>
              <a:ext cx="10414477" cy="321464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defTabSz="457200">
                <a:defRPr sz="4700">
                  <a:solidFill>
                    <a:srgbClr val="FF0000"/>
                  </a:solidFill>
                  <a:latin typeface="Helvetica"/>
                  <a:ea typeface="Helvetica"/>
                  <a:cs typeface="Helvetica"/>
                  <a:sym typeface="Helvetica"/>
                </a:defRPr>
              </a:pPr>
              <a:r>
                <a:t>Warning : This course may </a:t>
              </a:r>
            </a:p>
            <a:p>
              <a:pPr defTabSz="457200">
                <a:defRPr sz="4700">
                  <a:solidFill>
                    <a:srgbClr val="FF0000"/>
                  </a:solidFill>
                  <a:latin typeface="Helvetica"/>
                  <a:ea typeface="Helvetica"/>
                  <a:cs typeface="Helvetica"/>
                  <a:sym typeface="Helvetica"/>
                </a:defRPr>
              </a:pPr>
              <a:r>
                <a:t>provoke strong feelings, </a:t>
              </a:r>
            </a:p>
            <a:p>
              <a:pPr defTabSz="457200">
                <a:defRPr sz="4700">
                  <a:solidFill>
                    <a:srgbClr val="FF0000"/>
                  </a:solidFill>
                  <a:latin typeface="Helvetica"/>
                  <a:ea typeface="Helvetica"/>
                  <a:cs typeface="Helvetica"/>
                  <a:sym typeface="Helvetica"/>
                </a:defRPr>
              </a:pPr>
              <a:r>
                <a:t>reactions or concerns...</a:t>
              </a:r>
            </a:p>
          </p:txBody>
        </p:sp>
      </p:grpSp>
      <p:grpSp>
        <p:nvGrpSpPr>
          <p:cNvPr id="211" name="Group"/>
          <p:cNvGrpSpPr/>
          <p:nvPr/>
        </p:nvGrpSpPr>
        <p:grpSpPr>
          <a:xfrm>
            <a:off x="13450267" y="6999902"/>
            <a:ext cx="6669405" cy="4377124"/>
            <a:chOff x="0" y="0"/>
            <a:chExt cx="6669403" cy="4377123"/>
          </a:xfrm>
        </p:grpSpPr>
        <p:sp>
          <p:nvSpPr>
            <p:cNvPr id="209" name="Report any…"/>
            <p:cNvSpPr txBox="1"/>
            <p:nvPr/>
          </p:nvSpPr>
          <p:spPr>
            <a:xfrm>
              <a:off x="0" y="1475136"/>
              <a:ext cx="6669404" cy="290198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defTabSz="457200">
                <a:defRPr sz="4500">
                  <a:solidFill>
                    <a:srgbClr val="000000"/>
                  </a:solidFill>
                  <a:effectLst>
                    <a:outerShdw blurRad="12700" dist="17960" dir="2700000" rotWithShape="0">
                      <a:srgbClr val="000000"/>
                    </a:outerShdw>
                  </a:effectLst>
                  <a:latin typeface="Helvetica"/>
                  <a:ea typeface="Helvetica"/>
                  <a:cs typeface="Helvetica"/>
                  <a:sym typeface="Helvetica"/>
                </a:defRPr>
              </a:pPr>
              <a:r>
                <a:t>Report any </a:t>
              </a:r>
            </a:p>
            <a:p>
              <a:pPr defTabSz="457200">
                <a:defRPr sz="4500">
                  <a:solidFill>
                    <a:srgbClr val="000000"/>
                  </a:solidFill>
                  <a:effectLst>
                    <a:outerShdw blurRad="12700" dist="17960" dir="2700000" rotWithShape="0">
                      <a:srgbClr val="000000"/>
                    </a:outerShdw>
                  </a:effectLst>
                  <a:latin typeface="Helvetica"/>
                  <a:ea typeface="Helvetica"/>
                  <a:cs typeface="Helvetica"/>
                  <a:sym typeface="Helvetica"/>
                </a:defRPr>
              </a:pPr>
              <a:r>
                <a:t>concerns </a:t>
              </a:r>
            </a:p>
            <a:p>
              <a:pPr defTabSz="457200">
                <a:defRPr sz="4500">
                  <a:solidFill>
                    <a:srgbClr val="000000"/>
                  </a:solidFill>
                  <a:effectLst>
                    <a:outerShdw blurRad="12700" dist="17960" dir="2700000" rotWithShape="0">
                      <a:srgbClr val="000000"/>
                    </a:outerShdw>
                  </a:effectLst>
                  <a:latin typeface="Helvetica"/>
                  <a:ea typeface="Helvetica"/>
                  <a:cs typeface="Helvetica"/>
                  <a:sym typeface="Helvetica"/>
                </a:defRPr>
              </a:pPr>
              <a:r>
                <a:t>you may have</a:t>
              </a:r>
            </a:p>
          </p:txBody>
        </p:sp>
        <p:pic>
          <p:nvPicPr>
            <p:cNvPr id="210" name="output-onlinepngtools-17.png" descr="output-onlinepngtools-17.png"/>
            <p:cNvPicPr>
              <a:picLocks noChangeAspect="1"/>
            </p:cNvPicPr>
            <p:nvPr/>
          </p:nvPicPr>
          <p:blipFill>
            <a:blip r:embed="rId4"/>
            <a:stretch>
              <a:fillRect/>
            </a:stretch>
          </p:blipFill>
          <p:spPr>
            <a:xfrm>
              <a:off x="2840014" y="0"/>
              <a:ext cx="1283813" cy="1466723"/>
            </a:xfrm>
            <a:prstGeom prst="rect">
              <a:avLst/>
            </a:prstGeom>
            <a:ln w="12700" cap="flat">
              <a:noFill/>
              <a:miter lim="400000"/>
            </a:ln>
            <a:effectLst/>
          </p:spPr>
        </p:pic>
      </p:grpSp>
      <p:grpSp>
        <p:nvGrpSpPr>
          <p:cNvPr id="214" name="Group"/>
          <p:cNvGrpSpPr/>
          <p:nvPr/>
        </p:nvGrpSpPr>
        <p:grpSpPr>
          <a:xfrm>
            <a:off x="9345506" y="7132219"/>
            <a:ext cx="6356498" cy="4112489"/>
            <a:chOff x="0" y="0"/>
            <a:chExt cx="6356496" cy="4112487"/>
          </a:xfrm>
        </p:grpSpPr>
        <p:sp>
          <p:nvSpPr>
            <p:cNvPr id="212" name="Make use of…"/>
            <p:cNvSpPr txBox="1"/>
            <p:nvPr/>
          </p:nvSpPr>
          <p:spPr>
            <a:xfrm>
              <a:off x="0" y="1346652"/>
              <a:ext cx="6356497" cy="27658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defTabSz="457200">
                <a:defRPr sz="4500">
                  <a:solidFill>
                    <a:srgbClr val="000000"/>
                  </a:solidFill>
                  <a:effectLst>
                    <a:outerShdw blurRad="12700" dist="17960" dir="2700000" rotWithShape="0">
                      <a:srgbClr val="000000"/>
                    </a:outerShdw>
                  </a:effectLst>
                  <a:latin typeface="Helvetica"/>
                  <a:ea typeface="Helvetica"/>
                  <a:cs typeface="Helvetica"/>
                  <a:sym typeface="Helvetica"/>
                </a:defRPr>
              </a:pPr>
              <a:r>
                <a:t>Make use of </a:t>
              </a:r>
            </a:p>
            <a:p>
              <a:pPr defTabSz="457200">
                <a:defRPr sz="4500">
                  <a:solidFill>
                    <a:srgbClr val="000000"/>
                  </a:solidFill>
                  <a:effectLst>
                    <a:outerShdw blurRad="12700" dist="17960" dir="2700000" rotWithShape="0">
                      <a:srgbClr val="000000"/>
                    </a:outerShdw>
                  </a:effectLst>
                  <a:latin typeface="Helvetica"/>
                  <a:ea typeface="Helvetica"/>
                  <a:cs typeface="Helvetica"/>
                  <a:sym typeface="Helvetica"/>
                </a:defRPr>
              </a:pPr>
              <a:r>
                <a:t>help and</a:t>
              </a:r>
            </a:p>
            <a:p>
              <a:pPr defTabSz="457200">
                <a:defRPr sz="4500">
                  <a:solidFill>
                    <a:srgbClr val="000000"/>
                  </a:solidFill>
                  <a:effectLst>
                    <a:outerShdw blurRad="12700" dist="17960" dir="2700000" rotWithShape="0">
                      <a:srgbClr val="000000"/>
                    </a:outerShdw>
                  </a:effectLst>
                  <a:latin typeface="Helvetica"/>
                  <a:ea typeface="Helvetica"/>
                  <a:cs typeface="Helvetica"/>
                  <a:sym typeface="Helvetica"/>
                </a:defRPr>
              </a:pPr>
              <a:r>
                <a:t>support</a:t>
              </a:r>
            </a:p>
          </p:txBody>
        </p:sp>
        <p:pic>
          <p:nvPicPr>
            <p:cNvPr id="213" name="output-onlinepngtools-7.png" descr="output-onlinepngtools-7.png"/>
            <p:cNvPicPr>
              <a:picLocks noChangeAspect="1"/>
            </p:cNvPicPr>
            <p:nvPr/>
          </p:nvPicPr>
          <p:blipFill>
            <a:blip r:embed="rId5"/>
            <a:srcRect/>
            <a:stretch>
              <a:fillRect/>
            </a:stretch>
          </p:blipFill>
          <p:spPr>
            <a:xfrm>
              <a:off x="2558559" y="0"/>
              <a:ext cx="1239379" cy="1279359"/>
            </a:xfrm>
            <a:prstGeom prst="rect">
              <a:avLst/>
            </a:prstGeom>
            <a:ln w="12700" cap="flat">
              <a:noFill/>
              <a:miter lim="400000"/>
            </a:ln>
            <a:effectLst/>
          </p:spPr>
        </p:pic>
      </p:grpSp>
      <p:grpSp>
        <p:nvGrpSpPr>
          <p:cNvPr id="217" name="Group"/>
          <p:cNvGrpSpPr/>
          <p:nvPr/>
        </p:nvGrpSpPr>
        <p:grpSpPr>
          <a:xfrm>
            <a:off x="4591870" y="7196498"/>
            <a:ext cx="6073292" cy="3662001"/>
            <a:chOff x="0" y="0"/>
            <a:chExt cx="6073291" cy="3662000"/>
          </a:xfrm>
        </p:grpSpPr>
        <p:sp>
          <p:nvSpPr>
            <p:cNvPr id="215" name="Take a break if you need to"/>
            <p:cNvSpPr txBox="1"/>
            <p:nvPr/>
          </p:nvSpPr>
          <p:spPr>
            <a:xfrm>
              <a:off x="0" y="1617417"/>
              <a:ext cx="6073292" cy="20445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457200">
                <a:defRPr sz="4500">
                  <a:solidFill>
                    <a:srgbClr val="000000"/>
                  </a:solidFill>
                  <a:effectLst>
                    <a:outerShdw blurRad="12700" dist="17960" dir="2700000" rotWithShape="0">
                      <a:srgbClr val="929292"/>
                    </a:outerShdw>
                  </a:effectLst>
                  <a:latin typeface="Helvetica"/>
                  <a:ea typeface="Helvetica"/>
                  <a:cs typeface="Helvetica"/>
                  <a:sym typeface="Helvetica"/>
                </a:defRPr>
              </a:lvl1pPr>
            </a:lstStyle>
            <a:p>
              <a:r>
                <a:t>Take a break if you need to</a:t>
              </a:r>
            </a:p>
          </p:txBody>
        </p:sp>
        <p:pic>
          <p:nvPicPr>
            <p:cNvPr id="216" name="output-onlinepngtools-6.png" descr="output-onlinepngtools-6.png"/>
            <p:cNvPicPr>
              <a:picLocks noChangeAspect="1"/>
            </p:cNvPicPr>
            <p:nvPr/>
          </p:nvPicPr>
          <p:blipFill>
            <a:blip r:embed="rId6"/>
            <a:stretch>
              <a:fillRect/>
            </a:stretch>
          </p:blipFill>
          <p:spPr>
            <a:xfrm>
              <a:off x="2438206" y="0"/>
              <a:ext cx="1494960" cy="1195968"/>
            </a:xfrm>
            <a:prstGeom prst="rect">
              <a:avLst/>
            </a:prstGeom>
            <a:ln w="12700" cap="flat">
              <a:noFill/>
              <a:miter lim="400000"/>
            </a:ln>
            <a:effectLst/>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208"/>
                                        </p:tgtEl>
                                        <p:attrNameLst>
                                          <p:attrName>style.visibility</p:attrName>
                                        </p:attrNameLst>
                                      </p:cBhvr>
                                      <p:to>
                                        <p:strVal val="visible"/>
                                      </p:to>
                                    </p:set>
                                    <p:anim calcmode="lin" valueType="num">
                                      <p:cBhvr>
                                        <p:cTn id="7" dur="2500" fill="hold"/>
                                        <p:tgtEl>
                                          <p:spTgt spid="208"/>
                                        </p:tgtEl>
                                        <p:attrNameLst>
                                          <p:attrName>ppt_w</p:attrName>
                                        </p:attrNameLst>
                                      </p:cBhvr>
                                      <p:tavLst>
                                        <p:tav tm="0">
                                          <p:val>
                                            <p:fltVal val="0"/>
                                          </p:val>
                                        </p:tav>
                                        <p:tav tm="100000">
                                          <p:val>
                                            <p:strVal val="#ppt_w"/>
                                          </p:val>
                                        </p:tav>
                                      </p:tavLst>
                                    </p:anim>
                                    <p:anim calcmode="lin" valueType="num">
                                      <p:cBhvr>
                                        <p:cTn id="8" dur="2500" fill="hold"/>
                                        <p:tgtEl>
                                          <p:spTgt spid="20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217"/>
                                        </p:tgtEl>
                                        <p:attrNameLst>
                                          <p:attrName>style.visibility</p:attrName>
                                        </p:attrNameLst>
                                      </p:cBhvr>
                                      <p:to>
                                        <p:strVal val="visible"/>
                                      </p:to>
                                    </p:set>
                                    <p:anim calcmode="lin" valueType="num">
                                      <p:cBhvr>
                                        <p:cTn id="13" dur="2500" fill="hold"/>
                                        <p:tgtEl>
                                          <p:spTgt spid="217"/>
                                        </p:tgtEl>
                                        <p:attrNameLst>
                                          <p:attrName>ppt_w</p:attrName>
                                        </p:attrNameLst>
                                      </p:cBhvr>
                                      <p:tavLst>
                                        <p:tav tm="0">
                                          <p:val>
                                            <p:fltVal val="0"/>
                                          </p:val>
                                        </p:tav>
                                        <p:tav tm="100000">
                                          <p:val>
                                            <p:strVal val="#ppt_w"/>
                                          </p:val>
                                        </p:tav>
                                      </p:tavLst>
                                    </p:anim>
                                    <p:anim calcmode="lin" valueType="num">
                                      <p:cBhvr>
                                        <p:cTn id="14" dur="2500" fill="hold"/>
                                        <p:tgtEl>
                                          <p:spTgt spid="217"/>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3" nodeType="clickEffect">
                                  <p:stCondLst>
                                    <p:cond delay="0"/>
                                  </p:stCondLst>
                                  <p:iterate>
                                    <p:tmAbs val="0"/>
                                  </p:iterate>
                                  <p:childTnLst>
                                    <p:set>
                                      <p:cBhvr>
                                        <p:cTn id="18" fill="hold"/>
                                        <p:tgtEl>
                                          <p:spTgt spid="214"/>
                                        </p:tgtEl>
                                        <p:attrNameLst>
                                          <p:attrName>style.visibility</p:attrName>
                                        </p:attrNameLst>
                                      </p:cBhvr>
                                      <p:to>
                                        <p:strVal val="visible"/>
                                      </p:to>
                                    </p:set>
                                    <p:anim calcmode="lin" valueType="num">
                                      <p:cBhvr>
                                        <p:cTn id="19" dur="2500" fill="hold"/>
                                        <p:tgtEl>
                                          <p:spTgt spid="214"/>
                                        </p:tgtEl>
                                        <p:attrNameLst>
                                          <p:attrName>ppt_w</p:attrName>
                                        </p:attrNameLst>
                                      </p:cBhvr>
                                      <p:tavLst>
                                        <p:tav tm="0">
                                          <p:val>
                                            <p:fltVal val="0"/>
                                          </p:val>
                                        </p:tav>
                                        <p:tav tm="100000">
                                          <p:val>
                                            <p:strVal val="#ppt_w"/>
                                          </p:val>
                                        </p:tav>
                                      </p:tavLst>
                                    </p:anim>
                                    <p:anim calcmode="lin" valueType="num">
                                      <p:cBhvr>
                                        <p:cTn id="20" dur="2500" fill="hold"/>
                                        <p:tgtEl>
                                          <p:spTgt spid="214"/>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4" nodeType="clickEffect">
                                  <p:stCondLst>
                                    <p:cond delay="0"/>
                                  </p:stCondLst>
                                  <p:iterate>
                                    <p:tmAbs val="0"/>
                                  </p:iterate>
                                  <p:childTnLst>
                                    <p:set>
                                      <p:cBhvr>
                                        <p:cTn id="24" fill="hold"/>
                                        <p:tgtEl>
                                          <p:spTgt spid="211"/>
                                        </p:tgtEl>
                                        <p:attrNameLst>
                                          <p:attrName>style.visibility</p:attrName>
                                        </p:attrNameLst>
                                      </p:cBhvr>
                                      <p:to>
                                        <p:strVal val="visible"/>
                                      </p:to>
                                    </p:set>
                                    <p:anim calcmode="lin" valueType="num">
                                      <p:cBhvr>
                                        <p:cTn id="25" dur="2500" fill="hold"/>
                                        <p:tgtEl>
                                          <p:spTgt spid="211"/>
                                        </p:tgtEl>
                                        <p:attrNameLst>
                                          <p:attrName>ppt_w</p:attrName>
                                        </p:attrNameLst>
                                      </p:cBhvr>
                                      <p:tavLst>
                                        <p:tav tm="0">
                                          <p:val>
                                            <p:fltVal val="0"/>
                                          </p:val>
                                        </p:tav>
                                        <p:tav tm="100000">
                                          <p:val>
                                            <p:strVal val="#ppt_w"/>
                                          </p:val>
                                        </p:tav>
                                      </p:tavLst>
                                    </p:anim>
                                    <p:anim calcmode="lin" valueType="num">
                                      <p:cBhvr>
                                        <p:cTn id="26" dur="2500" fill="hold"/>
                                        <p:tgtEl>
                                          <p:spTgt spid="2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1" animBg="1" advAuto="0"/>
      <p:bldP spid="211" grpId="4" animBg="1" advAuto="0"/>
      <p:bldP spid="214" grpId="3" animBg="1" advAuto="0"/>
      <p:bldP spid="217" grpId="2"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2" name="depression-4395124_1920.jpg" descr="depression-4395124_1920.jpg"/>
          <p:cNvPicPr>
            <a:picLocks noChangeAspect="1"/>
          </p:cNvPicPr>
          <p:nvPr/>
        </p:nvPicPr>
        <p:blipFill>
          <a:blip r:embed="rId2"/>
          <a:stretch>
            <a:fillRect/>
          </a:stretch>
        </p:blipFill>
        <p:spPr>
          <a:xfrm>
            <a:off x="-105019" y="0"/>
            <a:ext cx="24594038" cy="16396025"/>
          </a:xfrm>
          <a:prstGeom prst="rect">
            <a:avLst/>
          </a:prstGeom>
          <a:ln w="12700">
            <a:miter lim="400000"/>
          </a:ln>
        </p:spPr>
      </p:pic>
      <p:sp>
        <p:nvSpPr>
          <p:cNvPr id="623" name="Rectangle"/>
          <p:cNvSpPr/>
          <p:nvPr/>
        </p:nvSpPr>
        <p:spPr>
          <a:xfrm>
            <a:off x="413" y="13450806"/>
            <a:ext cx="24383174" cy="390023"/>
          </a:xfrm>
          <a:prstGeom prst="rect">
            <a:avLst/>
          </a:prstGeom>
          <a:solidFill>
            <a:srgbClr val="929292"/>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624" name="Rounded Rectangle"/>
          <p:cNvSpPr/>
          <p:nvPr/>
        </p:nvSpPr>
        <p:spPr>
          <a:xfrm>
            <a:off x="-127000" y="13448673"/>
            <a:ext cx="14064249" cy="445090"/>
          </a:xfrm>
          <a:prstGeom prst="roundRect">
            <a:avLst>
              <a:gd name="adj" fmla="val 42800"/>
            </a:avLst>
          </a:prstGeom>
          <a:solidFill>
            <a:srgbClr val="6E9C37"/>
          </a:solidFill>
          <a:ln w="12700">
            <a:miter lim="400000"/>
          </a:ln>
        </p:spPr>
        <p:txBody>
          <a:bodyPr lIns="50800" tIns="50800" rIns="50800" bIns="50800" anchor="ctr"/>
          <a:lstStyle/>
          <a:p>
            <a:pPr defTabSz="825500">
              <a:defRPr sz="3200">
                <a:solidFill>
                  <a:srgbClr val="6D9B36"/>
                </a:solidFill>
                <a:latin typeface="Helvetica Neue Medium"/>
                <a:ea typeface="Helvetica Neue Medium"/>
                <a:cs typeface="Helvetica Neue Medium"/>
                <a:sym typeface="Helvetica Neue Medium"/>
              </a:defRPr>
            </a:pPr>
            <a:endParaRPr/>
          </a:p>
        </p:txBody>
      </p:sp>
      <p:sp>
        <p:nvSpPr>
          <p:cNvPr id="625" name="Part 4 - Safeguarding adults"/>
          <p:cNvSpPr txBox="1"/>
          <p:nvPr/>
        </p:nvSpPr>
        <p:spPr>
          <a:xfrm>
            <a:off x="44246" y="13419981"/>
            <a:ext cx="2654428" cy="3246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1500" b="1">
                <a:solidFill>
                  <a:srgbClr val="FFFFFF"/>
                </a:solidFill>
              </a:defRPr>
            </a:lvl1pPr>
          </a:lstStyle>
          <a:p>
            <a:r>
              <a:t>Part 4 - Safeguarding adults</a:t>
            </a:r>
          </a:p>
        </p:txBody>
      </p:sp>
      <p:sp>
        <p:nvSpPr>
          <p:cNvPr id="626"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627" name="Safeguarding Foundations"/>
          <p:cNvSpPr txBox="1"/>
          <p:nvPr/>
        </p:nvSpPr>
        <p:spPr>
          <a:xfrm>
            <a:off x="149553" y="63019"/>
            <a:ext cx="4303269" cy="523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825500">
              <a:defRPr sz="2800">
                <a:solidFill>
                  <a:srgbClr val="000000"/>
                </a:solidFill>
              </a:defRPr>
            </a:lvl1pPr>
          </a:lstStyle>
          <a:p>
            <a:r>
              <a:t>Safeguarding Foundations</a:t>
            </a:r>
          </a:p>
        </p:txBody>
      </p:sp>
      <p:sp>
        <p:nvSpPr>
          <p:cNvPr id="628" name="The Mental Capacity Act 2005 is a statutory framework that allows for decision making on behalf of people over the age of 16 who have a mental incapacity."/>
          <p:cNvSpPr txBox="1"/>
          <p:nvPr/>
        </p:nvSpPr>
        <p:spPr>
          <a:xfrm>
            <a:off x="1705338" y="2963276"/>
            <a:ext cx="20973323" cy="10558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90000"/>
              </a:lnSpc>
              <a:spcBef>
                <a:spcPts val="4500"/>
              </a:spcBef>
              <a:defRPr sz="3300" b="1">
                <a:solidFill>
                  <a:srgbClr val="D5D5D5"/>
                </a:solidFill>
              </a:defRPr>
            </a:lvl1pPr>
          </a:lstStyle>
          <a:p>
            <a:r>
              <a:t>The Mental Capacity Act 2005 is a statutory framework that allows for decision making on behalf of people over the age of 16 who have a mental incapacity.</a:t>
            </a:r>
          </a:p>
        </p:txBody>
      </p:sp>
      <p:pic>
        <p:nvPicPr>
          <p:cNvPr id="629"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sp>
        <p:nvSpPr>
          <p:cNvPr id="630" name="Mental healthcare decisions"/>
          <p:cNvSpPr/>
          <p:nvPr/>
        </p:nvSpPr>
        <p:spPr>
          <a:xfrm>
            <a:off x="10025009" y="4804149"/>
            <a:ext cx="4333982" cy="1270001"/>
          </a:xfrm>
          <a:prstGeom prst="rect">
            <a:avLst/>
          </a:prstGeom>
          <a:ln w="63500">
            <a:solidFill>
              <a:srgbClr val="FFFFFF"/>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825500">
              <a:defRPr sz="3200">
                <a:solidFill>
                  <a:srgbClr val="FFFFFF"/>
                </a:solidFill>
                <a:latin typeface="Helvetica Neue Medium"/>
                <a:ea typeface="Helvetica Neue Medium"/>
                <a:cs typeface="Helvetica Neue Medium"/>
                <a:sym typeface="Helvetica Neue Medium"/>
              </a:defRPr>
            </a:lvl1pPr>
          </a:lstStyle>
          <a:p>
            <a:r>
              <a:t>Mental healthcare decisions </a:t>
            </a:r>
          </a:p>
        </p:txBody>
      </p:sp>
      <p:sp>
        <p:nvSpPr>
          <p:cNvPr id="631" name="Personal welfare decisions"/>
          <p:cNvSpPr/>
          <p:nvPr/>
        </p:nvSpPr>
        <p:spPr>
          <a:xfrm>
            <a:off x="3092322" y="4804149"/>
            <a:ext cx="4333982" cy="1270001"/>
          </a:xfrm>
          <a:prstGeom prst="rect">
            <a:avLst/>
          </a:prstGeom>
          <a:ln w="63500">
            <a:solidFill>
              <a:srgbClr val="FFFFFF"/>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825500">
              <a:defRPr sz="3200">
                <a:solidFill>
                  <a:srgbClr val="FFFFFF"/>
                </a:solidFill>
                <a:latin typeface="Helvetica Neue Medium"/>
                <a:ea typeface="Helvetica Neue Medium"/>
                <a:cs typeface="Helvetica Neue Medium"/>
                <a:sym typeface="Helvetica Neue Medium"/>
              </a:defRPr>
            </a:lvl1pPr>
          </a:lstStyle>
          <a:p>
            <a:r>
              <a:t>Personal welfare decisions</a:t>
            </a:r>
          </a:p>
        </p:txBody>
      </p:sp>
      <p:sp>
        <p:nvSpPr>
          <p:cNvPr id="632" name="Financial decisions"/>
          <p:cNvSpPr/>
          <p:nvPr/>
        </p:nvSpPr>
        <p:spPr>
          <a:xfrm>
            <a:off x="16957696" y="4804149"/>
            <a:ext cx="4333983" cy="1270001"/>
          </a:xfrm>
          <a:prstGeom prst="rect">
            <a:avLst/>
          </a:prstGeom>
          <a:ln w="63500">
            <a:solidFill>
              <a:srgbClr val="FFFFFF"/>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825500">
              <a:defRPr sz="3200">
                <a:solidFill>
                  <a:srgbClr val="FFFFFF"/>
                </a:solidFill>
                <a:latin typeface="Helvetica Neue Medium"/>
                <a:ea typeface="Helvetica Neue Medium"/>
                <a:cs typeface="Helvetica Neue Medium"/>
                <a:sym typeface="Helvetica Neue Medium"/>
              </a:defRPr>
            </a:lvl1pPr>
          </a:lstStyle>
          <a:p>
            <a:r>
              <a:t>Financial decisions</a:t>
            </a:r>
          </a:p>
        </p:txBody>
      </p:sp>
      <p:grpSp>
        <p:nvGrpSpPr>
          <p:cNvPr id="635" name="Group"/>
          <p:cNvGrpSpPr/>
          <p:nvPr/>
        </p:nvGrpSpPr>
        <p:grpSpPr>
          <a:xfrm>
            <a:off x="6892945" y="7578243"/>
            <a:ext cx="10598109" cy="3495751"/>
            <a:chOff x="0" y="0"/>
            <a:chExt cx="10598107" cy="3495749"/>
          </a:xfrm>
        </p:grpSpPr>
        <p:sp>
          <p:nvSpPr>
            <p:cNvPr id="633" name="Rectangle"/>
            <p:cNvSpPr/>
            <p:nvPr/>
          </p:nvSpPr>
          <p:spPr>
            <a:xfrm>
              <a:off x="0" y="0"/>
              <a:ext cx="10598108" cy="3495750"/>
            </a:xfrm>
            <a:prstGeom prst="rect">
              <a:avLst/>
            </a:prstGeom>
            <a:solidFill>
              <a:srgbClr val="000000">
                <a:alpha val="80488"/>
              </a:srgbClr>
            </a:solidFill>
            <a:ln w="12700" cap="flat">
              <a:noFill/>
              <a:miter lim="400000"/>
            </a:ln>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634" name="It must be assumed that a person has capacity unless proved otherwise.…"/>
            <p:cNvSpPr txBox="1"/>
            <p:nvPr/>
          </p:nvSpPr>
          <p:spPr>
            <a:xfrm>
              <a:off x="476588" y="382624"/>
              <a:ext cx="9644932" cy="2730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marL="457199" indent="-317499" algn="l" defTabSz="457200">
                <a:buClr>
                  <a:srgbClr val="FFFFFF"/>
                </a:buClr>
                <a:buSzPct val="123000"/>
                <a:buFont typeface="Helvetica"/>
                <a:buChar char="•"/>
                <a:defRPr sz="1943">
                  <a:solidFill>
                    <a:srgbClr val="FFFFFF"/>
                  </a:solidFill>
                  <a:latin typeface="Helvetica"/>
                  <a:ea typeface="Helvetica"/>
                  <a:cs typeface="Helvetica"/>
                  <a:sym typeface="Helvetica"/>
                </a:defRPr>
              </a:pPr>
              <a:r>
                <a:t>It must be assumed that a person has capacity unless proved otherwise.</a:t>
              </a:r>
            </a:p>
            <a:p>
              <a:pPr marL="457199" indent="-317499" algn="l" defTabSz="457200">
                <a:buClr>
                  <a:srgbClr val="FFFFFF"/>
                </a:buClr>
                <a:buSzPct val="123000"/>
                <a:buFont typeface="Helvetica"/>
                <a:buChar char="•"/>
                <a:defRPr sz="1943">
                  <a:solidFill>
                    <a:srgbClr val="FFFFFF"/>
                  </a:solidFill>
                  <a:latin typeface="Helvetica"/>
                  <a:ea typeface="Helvetica"/>
                  <a:cs typeface="Helvetica"/>
                  <a:sym typeface="Helvetica"/>
                </a:defRPr>
              </a:pPr>
              <a:r>
                <a:t>All practicable steps must be taken to help a person make a decision before they are deemed unable.</a:t>
              </a:r>
            </a:p>
            <a:p>
              <a:pPr marL="457199" indent="-317499" algn="l" defTabSz="457200">
                <a:buClr>
                  <a:srgbClr val="FFFFFF"/>
                </a:buClr>
                <a:buSzPct val="123000"/>
                <a:buFont typeface="Helvetica"/>
                <a:buChar char="•"/>
                <a:defRPr sz="1943">
                  <a:solidFill>
                    <a:srgbClr val="FFFFFF"/>
                  </a:solidFill>
                  <a:latin typeface="Helvetica"/>
                  <a:ea typeface="Helvetica"/>
                  <a:cs typeface="Helvetica"/>
                  <a:sym typeface="Helvetica"/>
                </a:defRPr>
              </a:pPr>
              <a:r>
                <a:t>People are able to make unwise decisions without being deemed incapable of making a decision.</a:t>
              </a:r>
            </a:p>
            <a:p>
              <a:pPr marL="457199" indent="-317499" algn="l" defTabSz="457200">
                <a:buClr>
                  <a:srgbClr val="FFFFFF"/>
                </a:buClr>
                <a:buSzPct val="123000"/>
                <a:buFont typeface="Helvetica"/>
                <a:buChar char="•"/>
                <a:defRPr sz="1943">
                  <a:solidFill>
                    <a:srgbClr val="FFFFFF"/>
                  </a:solidFill>
                  <a:latin typeface="Helvetica"/>
                  <a:ea typeface="Helvetica"/>
                  <a:cs typeface="Helvetica"/>
                  <a:sym typeface="Helvetica"/>
                </a:defRPr>
              </a:pPr>
              <a:r>
                <a:t>Any decision or action taken on behalf of another must be done in their best interest.</a:t>
              </a:r>
            </a:p>
            <a:p>
              <a:pPr marL="457199" indent="-317499" algn="l" defTabSz="457200">
                <a:buClr>
                  <a:srgbClr val="FFFFFF"/>
                </a:buClr>
                <a:buSzPct val="123000"/>
                <a:buFont typeface="Helvetica"/>
                <a:buChar char="•"/>
                <a:defRPr sz="1943">
                  <a:solidFill>
                    <a:srgbClr val="FFFFFF"/>
                  </a:solidFill>
                  <a:latin typeface="Helvetica"/>
                  <a:ea typeface="Helvetica"/>
                  <a:cs typeface="Helvetica"/>
                  <a:sym typeface="Helvetica"/>
                </a:defRPr>
              </a:pPr>
              <a:r>
                <a:t>Before decisions are made or actions taken on behalf of another, consideration must be given to alternative and less restrictive ways of proceeding.</a:t>
              </a:r>
            </a:p>
          </p:txBody>
        </p:sp>
      </p:grpSp>
      <p:sp>
        <p:nvSpPr>
          <p:cNvPr id="636" name="The Mental Capacity Act 2005"/>
          <p:cNvSpPr txBox="1"/>
          <p:nvPr/>
        </p:nvSpPr>
        <p:spPr>
          <a:xfrm>
            <a:off x="97749" y="516328"/>
            <a:ext cx="6059654" cy="5974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nSpc>
                <a:spcPct val="90000"/>
              </a:lnSpc>
              <a:spcBef>
                <a:spcPts val="4500"/>
              </a:spcBef>
              <a:defRPr sz="3300" b="1">
                <a:solidFill>
                  <a:srgbClr val="FFFFFF"/>
                </a:solidFill>
              </a:defRPr>
            </a:lvl1pPr>
          </a:lstStyle>
          <a:p>
            <a:r>
              <a:t>The Mental Capacity Act 2005</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628"/>
                                        </p:tgtEl>
                                        <p:attrNameLst>
                                          <p:attrName>style.visibility</p:attrName>
                                        </p:attrNameLst>
                                      </p:cBhvr>
                                      <p:to>
                                        <p:strVal val="visible"/>
                                      </p:to>
                                    </p:set>
                                    <p:anim calcmode="lin" valueType="num">
                                      <p:cBhvr>
                                        <p:cTn id="7" dur="1000" fill="hold"/>
                                        <p:tgtEl>
                                          <p:spTgt spid="628"/>
                                        </p:tgtEl>
                                        <p:attrNameLst>
                                          <p:attrName>ppt_x</p:attrName>
                                        </p:attrNameLst>
                                      </p:cBhvr>
                                      <p:tavLst>
                                        <p:tav tm="0">
                                          <p:val>
                                            <p:strVal val="0-#ppt_w/2"/>
                                          </p:val>
                                        </p:tav>
                                        <p:tav tm="100000">
                                          <p:val>
                                            <p:strVal val="#ppt_x"/>
                                          </p:val>
                                        </p:tav>
                                      </p:tavLst>
                                    </p:anim>
                                    <p:anim calcmode="lin" valueType="num">
                                      <p:cBhvr>
                                        <p:cTn id="8" dur="1000" fill="hold"/>
                                        <p:tgtEl>
                                          <p:spTgt spid="62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631"/>
                                        </p:tgtEl>
                                        <p:attrNameLst>
                                          <p:attrName>style.visibility</p:attrName>
                                        </p:attrNameLst>
                                      </p:cBhvr>
                                      <p:to>
                                        <p:strVal val="visible"/>
                                      </p:to>
                                    </p:set>
                                    <p:anim calcmode="lin" valueType="num">
                                      <p:cBhvr>
                                        <p:cTn id="13" dur="2500" fill="hold"/>
                                        <p:tgtEl>
                                          <p:spTgt spid="631"/>
                                        </p:tgtEl>
                                        <p:attrNameLst>
                                          <p:attrName>ppt_w</p:attrName>
                                        </p:attrNameLst>
                                      </p:cBhvr>
                                      <p:tavLst>
                                        <p:tav tm="0">
                                          <p:val>
                                            <p:fltVal val="0"/>
                                          </p:val>
                                        </p:tav>
                                        <p:tav tm="100000">
                                          <p:val>
                                            <p:strVal val="#ppt_w"/>
                                          </p:val>
                                        </p:tav>
                                      </p:tavLst>
                                    </p:anim>
                                    <p:anim calcmode="lin" valueType="num">
                                      <p:cBhvr>
                                        <p:cTn id="14" dur="2500" fill="hold"/>
                                        <p:tgtEl>
                                          <p:spTgt spid="631"/>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3" nodeType="clickEffect">
                                  <p:stCondLst>
                                    <p:cond delay="0"/>
                                  </p:stCondLst>
                                  <p:iterate>
                                    <p:tmAbs val="0"/>
                                  </p:iterate>
                                  <p:childTnLst>
                                    <p:set>
                                      <p:cBhvr>
                                        <p:cTn id="18" fill="hold"/>
                                        <p:tgtEl>
                                          <p:spTgt spid="630"/>
                                        </p:tgtEl>
                                        <p:attrNameLst>
                                          <p:attrName>style.visibility</p:attrName>
                                        </p:attrNameLst>
                                      </p:cBhvr>
                                      <p:to>
                                        <p:strVal val="visible"/>
                                      </p:to>
                                    </p:set>
                                    <p:anim calcmode="lin" valueType="num">
                                      <p:cBhvr>
                                        <p:cTn id="19" dur="2500" fill="hold"/>
                                        <p:tgtEl>
                                          <p:spTgt spid="630"/>
                                        </p:tgtEl>
                                        <p:attrNameLst>
                                          <p:attrName>ppt_w</p:attrName>
                                        </p:attrNameLst>
                                      </p:cBhvr>
                                      <p:tavLst>
                                        <p:tav tm="0">
                                          <p:val>
                                            <p:fltVal val="0"/>
                                          </p:val>
                                        </p:tav>
                                        <p:tav tm="100000">
                                          <p:val>
                                            <p:strVal val="#ppt_w"/>
                                          </p:val>
                                        </p:tav>
                                      </p:tavLst>
                                    </p:anim>
                                    <p:anim calcmode="lin" valueType="num">
                                      <p:cBhvr>
                                        <p:cTn id="20" dur="2500" fill="hold"/>
                                        <p:tgtEl>
                                          <p:spTgt spid="630"/>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4" nodeType="clickEffect">
                                  <p:stCondLst>
                                    <p:cond delay="0"/>
                                  </p:stCondLst>
                                  <p:iterate>
                                    <p:tmAbs val="0"/>
                                  </p:iterate>
                                  <p:childTnLst>
                                    <p:set>
                                      <p:cBhvr>
                                        <p:cTn id="24" fill="hold"/>
                                        <p:tgtEl>
                                          <p:spTgt spid="632"/>
                                        </p:tgtEl>
                                        <p:attrNameLst>
                                          <p:attrName>style.visibility</p:attrName>
                                        </p:attrNameLst>
                                      </p:cBhvr>
                                      <p:to>
                                        <p:strVal val="visible"/>
                                      </p:to>
                                    </p:set>
                                    <p:anim calcmode="lin" valueType="num">
                                      <p:cBhvr>
                                        <p:cTn id="25" dur="2500" fill="hold"/>
                                        <p:tgtEl>
                                          <p:spTgt spid="632"/>
                                        </p:tgtEl>
                                        <p:attrNameLst>
                                          <p:attrName>ppt_w</p:attrName>
                                        </p:attrNameLst>
                                      </p:cBhvr>
                                      <p:tavLst>
                                        <p:tav tm="0">
                                          <p:val>
                                            <p:fltVal val="0"/>
                                          </p:val>
                                        </p:tav>
                                        <p:tav tm="100000">
                                          <p:val>
                                            <p:strVal val="#ppt_w"/>
                                          </p:val>
                                        </p:tav>
                                      </p:tavLst>
                                    </p:anim>
                                    <p:anim calcmode="lin" valueType="num">
                                      <p:cBhvr>
                                        <p:cTn id="26" dur="2500" fill="hold"/>
                                        <p:tgtEl>
                                          <p:spTgt spid="632"/>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5" nodeType="clickEffect">
                                  <p:stCondLst>
                                    <p:cond delay="0"/>
                                  </p:stCondLst>
                                  <p:iterate>
                                    <p:tmAbs val="0"/>
                                  </p:iterate>
                                  <p:childTnLst>
                                    <p:set>
                                      <p:cBhvr>
                                        <p:cTn id="30" fill="hold"/>
                                        <p:tgtEl>
                                          <p:spTgt spid="635"/>
                                        </p:tgtEl>
                                        <p:attrNameLst>
                                          <p:attrName>style.visibility</p:attrName>
                                        </p:attrNameLst>
                                      </p:cBhvr>
                                      <p:to>
                                        <p:strVal val="visible"/>
                                      </p:to>
                                    </p:set>
                                    <p:anim calcmode="lin" valueType="num">
                                      <p:cBhvr>
                                        <p:cTn id="31" dur="800" fill="hold"/>
                                        <p:tgtEl>
                                          <p:spTgt spid="635"/>
                                        </p:tgtEl>
                                        <p:attrNameLst>
                                          <p:attrName>ppt_w</p:attrName>
                                        </p:attrNameLst>
                                      </p:cBhvr>
                                      <p:tavLst>
                                        <p:tav tm="0">
                                          <p:val>
                                            <p:fltVal val="0"/>
                                          </p:val>
                                        </p:tav>
                                        <p:tav tm="100000">
                                          <p:val>
                                            <p:strVal val="#ppt_w"/>
                                          </p:val>
                                        </p:tav>
                                      </p:tavLst>
                                    </p:anim>
                                    <p:anim calcmode="lin" valueType="num">
                                      <p:cBhvr>
                                        <p:cTn id="32" dur="800" fill="hold"/>
                                        <p:tgtEl>
                                          <p:spTgt spid="63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8" grpId="1" animBg="1" advAuto="0"/>
      <p:bldP spid="630" grpId="3" animBg="1" advAuto="0"/>
      <p:bldP spid="631" grpId="2" animBg="1" advAuto="0"/>
      <p:bldP spid="632" grpId="4" animBg="1" advAuto="0"/>
      <p:bldP spid="635" grpId="5"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8" name="alzheimers-749616_1920.jpg" descr="alzheimers-749616_1920.jpg"/>
          <p:cNvPicPr>
            <a:picLocks noChangeAspect="1"/>
          </p:cNvPicPr>
          <p:nvPr/>
        </p:nvPicPr>
        <p:blipFill>
          <a:blip r:embed="rId2"/>
          <a:stretch>
            <a:fillRect/>
          </a:stretch>
        </p:blipFill>
        <p:spPr>
          <a:xfrm>
            <a:off x="-107537" y="-1879075"/>
            <a:ext cx="24599074" cy="17385908"/>
          </a:xfrm>
          <a:prstGeom prst="rect">
            <a:avLst/>
          </a:prstGeom>
          <a:ln w="12700">
            <a:miter lim="400000"/>
          </a:ln>
        </p:spPr>
      </p:pic>
      <p:sp>
        <p:nvSpPr>
          <p:cNvPr id="639" name="Rectangle"/>
          <p:cNvSpPr/>
          <p:nvPr/>
        </p:nvSpPr>
        <p:spPr>
          <a:xfrm>
            <a:off x="413" y="13450806"/>
            <a:ext cx="24383174" cy="390023"/>
          </a:xfrm>
          <a:prstGeom prst="rect">
            <a:avLst/>
          </a:prstGeom>
          <a:solidFill>
            <a:srgbClr val="929292"/>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640" name="Rounded Rectangle"/>
          <p:cNvSpPr/>
          <p:nvPr/>
        </p:nvSpPr>
        <p:spPr>
          <a:xfrm>
            <a:off x="-127000" y="13448673"/>
            <a:ext cx="14539324" cy="445090"/>
          </a:xfrm>
          <a:prstGeom prst="roundRect">
            <a:avLst>
              <a:gd name="adj" fmla="val 42800"/>
            </a:avLst>
          </a:prstGeom>
          <a:solidFill>
            <a:srgbClr val="6E9C37"/>
          </a:solidFill>
          <a:ln w="12700">
            <a:miter lim="400000"/>
          </a:ln>
        </p:spPr>
        <p:txBody>
          <a:bodyPr lIns="50800" tIns="50800" rIns="50800" bIns="50800" anchor="ctr"/>
          <a:lstStyle/>
          <a:p>
            <a:pPr defTabSz="825500">
              <a:defRPr sz="3200">
                <a:solidFill>
                  <a:srgbClr val="6D9B36"/>
                </a:solidFill>
                <a:latin typeface="Helvetica Neue Medium"/>
                <a:ea typeface="Helvetica Neue Medium"/>
                <a:cs typeface="Helvetica Neue Medium"/>
                <a:sym typeface="Helvetica Neue Medium"/>
              </a:defRPr>
            </a:pPr>
            <a:endParaRPr/>
          </a:p>
        </p:txBody>
      </p:sp>
      <p:sp>
        <p:nvSpPr>
          <p:cNvPr id="641" name="Part 4 - Safeguarding adults"/>
          <p:cNvSpPr txBox="1"/>
          <p:nvPr/>
        </p:nvSpPr>
        <p:spPr>
          <a:xfrm>
            <a:off x="44246" y="13419981"/>
            <a:ext cx="2654428" cy="3246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1500" b="1">
                <a:solidFill>
                  <a:srgbClr val="FFFFFF"/>
                </a:solidFill>
              </a:defRPr>
            </a:lvl1pPr>
          </a:lstStyle>
          <a:p>
            <a:r>
              <a:t>Part 4 - Safeguarding adults</a:t>
            </a:r>
          </a:p>
        </p:txBody>
      </p:sp>
      <p:sp>
        <p:nvSpPr>
          <p:cNvPr id="642"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643" name="Safeguarding Foundations"/>
          <p:cNvSpPr txBox="1"/>
          <p:nvPr/>
        </p:nvSpPr>
        <p:spPr>
          <a:xfrm>
            <a:off x="149553" y="63019"/>
            <a:ext cx="4303269" cy="523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825500">
              <a:defRPr sz="2800">
                <a:solidFill>
                  <a:srgbClr val="000000"/>
                </a:solidFill>
              </a:defRPr>
            </a:lvl1pPr>
          </a:lstStyle>
          <a:p>
            <a:r>
              <a:t>Safeguarding Foundations</a:t>
            </a:r>
          </a:p>
        </p:txBody>
      </p:sp>
      <p:sp>
        <p:nvSpPr>
          <p:cNvPr id="644" name="What is an ‘adult with safeguarding needs’?"/>
          <p:cNvSpPr txBox="1"/>
          <p:nvPr/>
        </p:nvSpPr>
        <p:spPr>
          <a:xfrm>
            <a:off x="149198" y="482006"/>
            <a:ext cx="8806016" cy="597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t>What is an ‘adult with safeguarding needs’?</a:t>
            </a:r>
          </a:p>
        </p:txBody>
      </p:sp>
      <p:pic>
        <p:nvPicPr>
          <p:cNvPr id="645"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grpSp>
        <p:nvGrpSpPr>
          <p:cNvPr id="648" name="Group"/>
          <p:cNvGrpSpPr/>
          <p:nvPr/>
        </p:nvGrpSpPr>
        <p:grpSpPr>
          <a:xfrm>
            <a:off x="2556073" y="3553847"/>
            <a:ext cx="19271854" cy="6929836"/>
            <a:chOff x="0" y="0"/>
            <a:chExt cx="19271853" cy="6929834"/>
          </a:xfrm>
        </p:grpSpPr>
        <p:sp>
          <p:nvSpPr>
            <p:cNvPr id="646" name="Quote Bubble"/>
            <p:cNvSpPr/>
            <p:nvPr/>
          </p:nvSpPr>
          <p:spPr>
            <a:xfrm>
              <a:off x="0" y="0"/>
              <a:ext cx="19271854" cy="6929835"/>
            </a:xfrm>
            <a:custGeom>
              <a:avLst/>
              <a:gdLst/>
              <a:ahLst/>
              <a:cxnLst>
                <a:cxn ang="0">
                  <a:pos x="wd2" y="hd2"/>
                </a:cxn>
                <a:cxn ang="5400000">
                  <a:pos x="wd2" y="hd2"/>
                </a:cxn>
                <a:cxn ang="10800000">
                  <a:pos x="wd2" y="hd2"/>
                </a:cxn>
                <a:cxn ang="16200000">
                  <a:pos x="wd2" y="hd2"/>
                </a:cxn>
              </a:cxnLst>
              <a:rect l="0" t="0" r="r" b="b"/>
              <a:pathLst>
                <a:path w="21600" h="21600" extrusionOk="0">
                  <a:moveTo>
                    <a:pt x="3098" y="0"/>
                  </a:moveTo>
                  <a:cubicBezTo>
                    <a:pt x="1387" y="0"/>
                    <a:pt x="0" y="3858"/>
                    <a:pt x="0" y="8616"/>
                  </a:cubicBezTo>
                  <a:lnTo>
                    <a:pt x="0" y="11707"/>
                  </a:lnTo>
                  <a:cubicBezTo>
                    <a:pt x="0" y="14765"/>
                    <a:pt x="573" y="17448"/>
                    <a:pt x="1436" y="18977"/>
                  </a:cubicBezTo>
                  <a:lnTo>
                    <a:pt x="29" y="21600"/>
                  </a:lnTo>
                  <a:lnTo>
                    <a:pt x="3298" y="20323"/>
                  </a:lnTo>
                  <a:lnTo>
                    <a:pt x="18502" y="20323"/>
                  </a:lnTo>
                  <a:cubicBezTo>
                    <a:pt x="20213" y="20323"/>
                    <a:pt x="21600" y="16466"/>
                    <a:pt x="21600" y="11707"/>
                  </a:cubicBezTo>
                  <a:lnTo>
                    <a:pt x="21600" y="8616"/>
                  </a:lnTo>
                  <a:cubicBezTo>
                    <a:pt x="21600" y="3858"/>
                    <a:pt x="20213" y="0"/>
                    <a:pt x="18502" y="0"/>
                  </a:cubicBezTo>
                  <a:lnTo>
                    <a:pt x="3098" y="0"/>
                  </a:lnTo>
                  <a:close/>
                </a:path>
              </a:pathLst>
            </a:custGeom>
            <a:solidFill>
              <a:srgbClr val="EBFEFF"/>
            </a:solidFill>
            <a:ln w="12700" cap="flat">
              <a:noFill/>
              <a:miter lim="400000"/>
            </a:ln>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647" name="“ ’Adult with safeguarding needs’ is a term that covers a wide range of people, from those with a learning disability to those experiencing dementia - and may also include adults whose mental capacity fluctuates, such as those with mental health or subst"/>
            <p:cNvSpPr txBox="1"/>
            <p:nvPr/>
          </p:nvSpPr>
          <p:spPr>
            <a:xfrm>
              <a:off x="1955491" y="668902"/>
              <a:ext cx="15360872" cy="5270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gn="l" defTabSz="457200">
                <a:defRPr sz="3071" i="1">
                  <a:solidFill>
                    <a:srgbClr val="333333"/>
                  </a:solidFill>
                  <a:latin typeface="Helvetica"/>
                  <a:ea typeface="Helvetica"/>
                  <a:cs typeface="Helvetica"/>
                  <a:sym typeface="Helvetica"/>
                </a:defRPr>
              </a:pPr>
              <a:r>
                <a:t>“ ’Adult with safeguarding needs’ is a term that covers a wide range of people, from those with a learning disability to those experiencing dementia - and may also include adults whose mental capacity fluctuates, such as those with mental health or substance misuse difficulties. Some adults with safeguarding needs may be living in special accommodation and others will be living in the community on their own or with family members.”</a:t>
              </a:r>
              <a:r>
                <a:rPr i="0"/>
                <a:t> </a:t>
              </a:r>
            </a:p>
            <a:p>
              <a:pPr algn="l" defTabSz="457200">
                <a:defRPr sz="3071" b="1">
                  <a:solidFill>
                    <a:srgbClr val="333333"/>
                  </a:solidFill>
                  <a:latin typeface="Helvetica"/>
                  <a:ea typeface="Helvetica"/>
                  <a:cs typeface="Helvetica"/>
                  <a:sym typeface="Helvetica"/>
                </a:defRPr>
              </a:pPr>
              <a:r>
                <a:t>Social Care Institute of Excellence SCIE, 2017</a:t>
              </a:r>
            </a:p>
            <a:p>
              <a:pPr algn="l" defTabSz="457200">
                <a:defRPr sz="3071">
                  <a:solidFill>
                    <a:srgbClr val="333333"/>
                  </a:solidFill>
                  <a:latin typeface="Helvetica"/>
                  <a:ea typeface="Helvetica"/>
                  <a:cs typeface="Helvetica"/>
                  <a:sym typeface="Helvetica"/>
                </a:defRPr>
              </a:pPr>
              <a:endParaRPr/>
            </a:p>
            <a:p>
              <a:pPr algn="l" defTabSz="457200">
                <a:defRPr sz="3071">
                  <a:solidFill>
                    <a:srgbClr val="FF0000"/>
                  </a:solidFill>
                  <a:latin typeface="Helvetica"/>
                  <a:ea typeface="Helvetica"/>
                  <a:cs typeface="Helvetica"/>
                  <a:sym typeface="Helvetica"/>
                </a:defRPr>
              </a:pPr>
              <a:r>
                <a:t>1. The extent to which they are able to make - and carry out - their own informed choices.</a:t>
              </a:r>
            </a:p>
            <a:p>
              <a:pPr algn="l" defTabSz="457200">
                <a:defRPr sz="3071">
                  <a:solidFill>
                    <a:srgbClr val="FF0000"/>
                  </a:solidFill>
                  <a:latin typeface="Helvetica"/>
                  <a:ea typeface="Helvetica"/>
                  <a:cs typeface="Helvetica"/>
                  <a:sym typeface="Helvetica"/>
                </a:defRPr>
              </a:pPr>
              <a:r>
                <a:t>2. How able they are to protect themselves from abuse, neglect and exploitation.</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648"/>
                                        </p:tgtEl>
                                        <p:attrNameLst>
                                          <p:attrName>style.visibility</p:attrName>
                                        </p:attrNameLst>
                                      </p:cBhvr>
                                      <p:to>
                                        <p:strVal val="visible"/>
                                      </p:to>
                                    </p:set>
                                    <p:anim calcmode="lin" valueType="num">
                                      <p:cBhvr>
                                        <p:cTn id="7" dur="800" fill="hold"/>
                                        <p:tgtEl>
                                          <p:spTgt spid="648"/>
                                        </p:tgtEl>
                                        <p:attrNameLst>
                                          <p:attrName>ppt_w</p:attrName>
                                        </p:attrNameLst>
                                      </p:cBhvr>
                                      <p:tavLst>
                                        <p:tav tm="0">
                                          <p:val>
                                            <p:fltVal val="0"/>
                                          </p:val>
                                        </p:tav>
                                        <p:tav tm="100000">
                                          <p:val>
                                            <p:strVal val="#ppt_w"/>
                                          </p:val>
                                        </p:tav>
                                      </p:tavLst>
                                    </p:anim>
                                    <p:anim calcmode="lin" valueType="num">
                                      <p:cBhvr>
                                        <p:cTn id="8" dur="800" fill="hold"/>
                                        <p:tgtEl>
                                          <p:spTgt spid="64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 grpId="1"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0" name="churchprayer.jpg" descr="churchprayer.jpg"/>
          <p:cNvPicPr>
            <a:picLocks noChangeAspect="1"/>
          </p:cNvPicPr>
          <p:nvPr/>
        </p:nvPicPr>
        <p:blipFill>
          <a:blip r:embed="rId2"/>
          <a:stretch>
            <a:fillRect/>
          </a:stretch>
        </p:blipFill>
        <p:spPr>
          <a:xfrm>
            <a:off x="-123784" y="-440266"/>
            <a:ext cx="24631568" cy="16421045"/>
          </a:xfrm>
          <a:prstGeom prst="rect">
            <a:avLst/>
          </a:prstGeom>
          <a:ln w="12700">
            <a:miter lim="400000"/>
          </a:ln>
        </p:spPr>
      </p:pic>
      <p:sp>
        <p:nvSpPr>
          <p:cNvPr id="651" name="Rectangle"/>
          <p:cNvSpPr/>
          <p:nvPr/>
        </p:nvSpPr>
        <p:spPr>
          <a:xfrm>
            <a:off x="413" y="13450806"/>
            <a:ext cx="24383174" cy="390023"/>
          </a:xfrm>
          <a:prstGeom prst="rect">
            <a:avLst/>
          </a:prstGeom>
          <a:solidFill>
            <a:srgbClr val="929292"/>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652" name="Rounded Rectangle"/>
          <p:cNvSpPr/>
          <p:nvPr/>
        </p:nvSpPr>
        <p:spPr>
          <a:xfrm>
            <a:off x="-127000" y="13448673"/>
            <a:ext cx="15020277" cy="445090"/>
          </a:xfrm>
          <a:prstGeom prst="roundRect">
            <a:avLst>
              <a:gd name="adj" fmla="val 42800"/>
            </a:avLst>
          </a:prstGeom>
          <a:solidFill>
            <a:srgbClr val="6E9C37"/>
          </a:solidFill>
          <a:ln w="12700">
            <a:miter lim="400000"/>
          </a:ln>
        </p:spPr>
        <p:txBody>
          <a:bodyPr lIns="50800" tIns="50800" rIns="50800" bIns="50800" anchor="ctr"/>
          <a:lstStyle/>
          <a:p>
            <a:pPr defTabSz="825500">
              <a:defRPr sz="3200">
                <a:solidFill>
                  <a:srgbClr val="6D9B36"/>
                </a:solidFill>
                <a:latin typeface="Helvetica Neue Medium"/>
                <a:ea typeface="Helvetica Neue Medium"/>
                <a:cs typeface="Helvetica Neue Medium"/>
                <a:sym typeface="Helvetica Neue Medium"/>
              </a:defRPr>
            </a:pPr>
            <a:endParaRPr/>
          </a:p>
        </p:txBody>
      </p:sp>
      <p:sp>
        <p:nvSpPr>
          <p:cNvPr id="653" name="Part 4 - Safeguarding adults"/>
          <p:cNvSpPr txBox="1"/>
          <p:nvPr/>
        </p:nvSpPr>
        <p:spPr>
          <a:xfrm>
            <a:off x="44246" y="13419981"/>
            <a:ext cx="2654428" cy="3246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1500" b="1">
                <a:solidFill>
                  <a:srgbClr val="FFFFFF"/>
                </a:solidFill>
              </a:defRPr>
            </a:lvl1pPr>
          </a:lstStyle>
          <a:p>
            <a:r>
              <a:t>Part 4 - Safeguarding adults</a:t>
            </a:r>
          </a:p>
        </p:txBody>
      </p:sp>
      <p:sp>
        <p:nvSpPr>
          <p:cNvPr id="654"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655" name="Safeguarding Foundations"/>
          <p:cNvSpPr txBox="1"/>
          <p:nvPr/>
        </p:nvSpPr>
        <p:spPr>
          <a:xfrm>
            <a:off x="149553" y="63019"/>
            <a:ext cx="4303269" cy="523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825500">
              <a:defRPr sz="2800">
                <a:solidFill>
                  <a:srgbClr val="000000"/>
                </a:solidFill>
              </a:defRPr>
            </a:lvl1pPr>
          </a:lstStyle>
          <a:p>
            <a:r>
              <a:t>Safeguarding Foundations</a:t>
            </a:r>
          </a:p>
        </p:txBody>
      </p:sp>
      <p:sp>
        <p:nvSpPr>
          <p:cNvPr id="656" name="Vulnerable adults and the church"/>
          <p:cNvSpPr txBox="1"/>
          <p:nvPr/>
        </p:nvSpPr>
        <p:spPr>
          <a:xfrm>
            <a:off x="149198" y="482006"/>
            <a:ext cx="6672797" cy="597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t>Vulnerable adults and the church</a:t>
            </a:r>
          </a:p>
        </p:txBody>
      </p:sp>
      <p:pic>
        <p:nvPicPr>
          <p:cNvPr id="657"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sp>
        <p:nvSpPr>
          <p:cNvPr id="658" name="The church often provides practical support and pastoral care for vulnerable adults"/>
          <p:cNvSpPr txBox="1"/>
          <p:nvPr/>
        </p:nvSpPr>
        <p:spPr>
          <a:xfrm>
            <a:off x="5188297" y="3530600"/>
            <a:ext cx="14007406" cy="558801"/>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3000">
                <a:solidFill>
                  <a:srgbClr val="FFFFFF"/>
                </a:solidFill>
                <a:latin typeface="Helvetica"/>
                <a:ea typeface="Helvetica"/>
                <a:cs typeface="Helvetica"/>
                <a:sym typeface="Helvetica"/>
              </a:defRPr>
            </a:lvl1pPr>
          </a:lstStyle>
          <a:p>
            <a:r>
              <a:t>The church often provides practical support and pastoral care for vulnerable adults</a:t>
            </a:r>
          </a:p>
        </p:txBody>
      </p:sp>
      <p:sp>
        <p:nvSpPr>
          <p:cNvPr id="659" name="Group"/>
          <p:cNvSpPr/>
          <p:nvPr/>
        </p:nvSpPr>
        <p:spPr>
          <a:xfrm>
            <a:off x="3141668" y="5702930"/>
            <a:ext cx="7097495" cy="4892871"/>
          </a:xfrm>
          <a:prstGeom prst="roundRect">
            <a:avLst>
              <a:gd name="adj" fmla="val 17025"/>
            </a:avLst>
          </a:prstGeom>
          <a:solidFill>
            <a:srgbClr val="FFFFFF"/>
          </a:solidFill>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defTabSz="457200">
              <a:defRPr sz="3143">
                <a:solidFill>
                  <a:srgbClr val="333333"/>
                </a:solidFill>
                <a:latin typeface="Helvetica"/>
                <a:ea typeface="Helvetica"/>
                <a:cs typeface="Helvetica"/>
                <a:sym typeface="Helvetica"/>
              </a:defRPr>
            </a:pPr>
            <a:r>
              <a:t>They will be </a:t>
            </a:r>
            <a:r>
              <a:rPr b="1"/>
              <a:t>significantly dependent on a range of others</a:t>
            </a:r>
            <a:r>
              <a:t> from their family, the community, healthcare providers and the church</a:t>
            </a:r>
          </a:p>
        </p:txBody>
      </p:sp>
      <p:sp>
        <p:nvSpPr>
          <p:cNvPr id="660" name="Group"/>
          <p:cNvSpPr/>
          <p:nvPr/>
        </p:nvSpPr>
        <p:spPr>
          <a:xfrm>
            <a:off x="14038268" y="5702930"/>
            <a:ext cx="7097495" cy="4892871"/>
          </a:xfrm>
          <a:prstGeom prst="roundRect">
            <a:avLst>
              <a:gd name="adj" fmla="val 17025"/>
            </a:avLst>
          </a:prstGeom>
          <a:solidFill>
            <a:srgbClr val="FFFFFF"/>
          </a:solidFill>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defTabSz="457200">
              <a:defRPr sz="3143">
                <a:solidFill>
                  <a:srgbClr val="333333"/>
                </a:solidFill>
                <a:latin typeface="Helvetica"/>
                <a:ea typeface="Helvetica"/>
                <a:cs typeface="Helvetica"/>
                <a:sym typeface="Helvetica"/>
              </a:defRPr>
            </a:pPr>
            <a:r>
              <a:t>Enabling their </a:t>
            </a:r>
            <a:r>
              <a:rPr b="1"/>
              <a:t>access, participation and contribution </a:t>
            </a:r>
            <a:r>
              <a:t>to our life together as a Christian community.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658"/>
                                        </p:tgtEl>
                                        <p:attrNameLst>
                                          <p:attrName>style.visibility</p:attrName>
                                        </p:attrNameLst>
                                      </p:cBhvr>
                                      <p:to>
                                        <p:strVal val="visible"/>
                                      </p:to>
                                    </p:set>
                                    <p:anim calcmode="lin" valueType="num">
                                      <p:cBhvr>
                                        <p:cTn id="7" dur="800" fill="hold"/>
                                        <p:tgtEl>
                                          <p:spTgt spid="658"/>
                                        </p:tgtEl>
                                        <p:attrNameLst>
                                          <p:attrName>ppt_w</p:attrName>
                                        </p:attrNameLst>
                                      </p:cBhvr>
                                      <p:tavLst>
                                        <p:tav tm="0">
                                          <p:val>
                                            <p:fltVal val="0"/>
                                          </p:val>
                                        </p:tav>
                                        <p:tav tm="100000">
                                          <p:val>
                                            <p:strVal val="#ppt_w"/>
                                          </p:val>
                                        </p:tav>
                                      </p:tavLst>
                                    </p:anim>
                                    <p:anim calcmode="lin" valueType="num">
                                      <p:cBhvr>
                                        <p:cTn id="8" dur="800" fill="hold"/>
                                        <p:tgtEl>
                                          <p:spTgt spid="65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2" nodeType="clickEffect">
                                  <p:stCondLst>
                                    <p:cond delay="0"/>
                                  </p:stCondLst>
                                  <p:iterate>
                                    <p:tmAbs val="0"/>
                                  </p:iterate>
                                  <p:childTnLst>
                                    <p:set>
                                      <p:cBhvr>
                                        <p:cTn id="12" fill="hold"/>
                                        <p:tgtEl>
                                          <p:spTgt spid="659"/>
                                        </p:tgtEl>
                                        <p:attrNameLst>
                                          <p:attrName>style.visibility</p:attrName>
                                        </p:attrNameLst>
                                      </p:cBhvr>
                                      <p:to>
                                        <p:strVal val="visible"/>
                                      </p:to>
                                    </p:set>
                                    <p:anim calcmode="lin" valueType="num">
                                      <p:cBhvr>
                                        <p:cTn id="13" dur="1000" fill="hold"/>
                                        <p:tgtEl>
                                          <p:spTgt spid="659"/>
                                        </p:tgtEl>
                                        <p:attrNameLst>
                                          <p:attrName>ppt_x</p:attrName>
                                        </p:attrNameLst>
                                      </p:cBhvr>
                                      <p:tavLst>
                                        <p:tav tm="0">
                                          <p:val>
                                            <p:strVal val="0-#ppt_w/2"/>
                                          </p:val>
                                        </p:tav>
                                        <p:tav tm="100000">
                                          <p:val>
                                            <p:strVal val="#ppt_x"/>
                                          </p:val>
                                        </p:tav>
                                      </p:tavLst>
                                    </p:anim>
                                    <p:anim calcmode="lin" valueType="num">
                                      <p:cBhvr>
                                        <p:cTn id="14" dur="1000" fill="hold"/>
                                        <p:tgtEl>
                                          <p:spTgt spid="65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3" nodeType="clickEffect">
                                  <p:stCondLst>
                                    <p:cond delay="0"/>
                                  </p:stCondLst>
                                  <p:iterate>
                                    <p:tmAbs val="0"/>
                                  </p:iterate>
                                  <p:childTnLst>
                                    <p:set>
                                      <p:cBhvr>
                                        <p:cTn id="18" fill="hold"/>
                                        <p:tgtEl>
                                          <p:spTgt spid="660"/>
                                        </p:tgtEl>
                                        <p:attrNameLst>
                                          <p:attrName>style.visibility</p:attrName>
                                        </p:attrNameLst>
                                      </p:cBhvr>
                                      <p:to>
                                        <p:strVal val="visible"/>
                                      </p:to>
                                    </p:set>
                                    <p:anim calcmode="lin" valueType="num">
                                      <p:cBhvr>
                                        <p:cTn id="19" dur="1000" fill="hold"/>
                                        <p:tgtEl>
                                          <p:spTgt spid="660"/>
                                        </p:tgtEl>
                                        <p:attrNameLst>
                                          <p:attrName>ppt_x</p:attrName>
                                        </p:attrNameLst>
                                      </p:cBhvr>
                                      <p:tavLst>
                                        <p:tav tm="0">
                                          <p:val>
                                            <p:strVal val="1+#ppt_w/2"/>
                                          </p:val>
                                        </p:tav>
                                        <p:tav tm="100000">
                                          <p:val>
                                            <p:strVal val="#ppt_x"/>
                                          </p:val>
                                        </p:tav>
                                      </p:tavLst>
                                    </p:anim>
                                    <p:anim calcmode="lin" valueType="num">
                                      <p:cBhvr>
                                        <p:cTn id="20" dur="1000" fill="hold"/>
                                        <p:tgtEl>
                                          <p:spTgt spid="6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 grpId="1" animBg="1" advAuto="0"/>
      <p:bldP spid="659" grpId="2" animBg="1" advAuto="0"/>
      <p:bldP spid="660" grpId="3"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2" name="Teacups.jpg" descr="Teacups.jpg"/>
          <p:cNvPicPr>
            <a:picLocks noChangeAspect="1"/>
          </p:cNvPicPr>
          <p:nvPr/>
        </p:nvPicPr>
        <p:blipFill>
          <a:blip r:embed="rId4"/>
          <a:srcRect b="24404"/>
          <a:stretch>
            <a:fillRect/>
          </a:stretch>
        </p:blipFill>
        <p:spPr>
          <a:xfrm>
            <a:off x="-20323" y="77522"/>
            <a:ext cx="24424541" cy="13709432"/>
          </a:xfrm>
          <a:prstGeom prst="rect">
            <a:avLst/>
          </a:prstGeom>
          <a:ln w="12700">
            <a:miter lim="400000"/>
          </a:ln>
        </p:spPr>
      </p:pic>
      <p:sp>
        <p:nvSpPr>
          <p:cNvPr id="663" name="Rectangle"/>
          <p:cNvSpPr/>
          <p:nvPr/>
        </p:nvSpPr>
        <p:spPr>
          <a:xfrm>
            <a:off x="413" y="13450806"/>
            <a:ext cx="24383174" cy="390023"/>
          </a:xfrm>
          <a:prstGeom prst="rect">
            <a:avLst/>
          </a:prstGeom>
          <a:solidFill>
            <a:srgbClr val="929292"/>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664" name="Rounded Rectangle"/>
          <p:cNvSpPr/>
          <p:nvPr/>
        </p:nvSpPr>
        <p:spPr>
          <a:xfrm>
            <a:off x="-127000" y="13448673"/>
            <a:ext cx="15510874" cy="445090"/>
          </a:xfrm>
          <a:prstGeom prst="roundRect">
            <a:avLst>
              <a:gd name="adj" fmla="val 42800"/>
            </a:avLst>
          </a:prstGeom>
          <a:solidFill>
            <a:srgbClr val="6E9C37"/>
          </a:solidFill>
          <a:ln w="12700">
            <a:miter lim="400000"/>
          </a:ln>
        </p:spPr>
        <p:txBody>
          <a:bodyPr lIns="50800" tIns="50800" rIns="50800" bIns="50800" anchor="ctr"/>
          <a:lstStyle/>
          <a:p>
            <a:pPr defTabSz="825500">
              <a:defRPr sz="3200">
                <a:solidFill>
                  <a:srgbClr val="6D9B36"/>
                </a:solidFill>
                <a:latin typeface="Helvetica Neue Medium"/>
                <a:ea typeface="Helvetica Neue Medium"/>
                <a:cs typeface="Helvetica Neue Medium"/>
                <a:sym typeface="Helvetica Neue Medium"/>
              </a:defRPr>
            </a:pPr>
            <a:endParaRPr/>
          </a:p>
        </p:txBody>
      </p:sp>
      <p:sp>
        <p:nvSpPr>
          <p:cNvPr id="665" name="Part 4 - Safeguarding vulnerable adults"/>
          <p:cNvSpPr txBox="1"/>
          <p:nvPr/>
        </p:nvSpPr>
        <p:spPr>
          <a:xfrm>
            <a:off x="44246" y="13419981"/>
            <a:ext cx="3649219" cy="3246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1500" b="1">
                <a:solidFill>
                  <a:srgbClr val="FFFFFF"/>
                </a:solidFill>
              </a:defRPr>
            </a:lvl1pPr>
          </a:lstStyle>
          <a:p>
            <a:r>
              <a:t>Part 4 - Safeguarding vulnerable adults</a:t>
            </a:r>
          </a:p>
        </p:txBody>
      </p:sp>
      <p:sp>
        <p:nvSpPr>
          <p:cNvPr id="666"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667" name="Safeguarding Foundations"/>
          <p:cNvSpPr txBox="1"/>
          <p:nvPr/>
        </p:nvSpPr>
        <p:spPr>
          <a:xfrm>
            <a:off x="149553" y="63019"/>
            <a:ext cx="4303269" cy="523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825500">
              <a:defRPr sz="2800">
                <a:solidFill>
                  <a:srgbClr val="000000"/>
                </a:solidFill>
              </a:defRPr>
            </a:lvl1pPr>
          </a:lstStyle>
          <a:p>
            <a:r>
              <a:t>Safeguarding Foundations</a:t>
            </a:r>
          </a:p>
        </p:txBody>
      </p:sp>
      <p:sp>
        <p:nvSpPr>
          <p:cNvPr id="668" name="Scenario 2 - Andrea’s story"/>
          <p:cNvSpPr txBox="1"/>
          <p:nvPr/>
        </p:nvSpPr>
        <p:spPr>
          <a:xfrm>
            <a:off x="149198" y="500908"/>
            <a:ext cx="5464637" cy="5596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spcBef>
                <a:spcPts val="4500"/>
              </a:spcBef>
              <a:defRPr sz="3300" b="1">
                <a:solidFill>
                  <a:srgbClr val="D5D5D5"/>
                </a:solidFill>
              </a:defRPr>
            </a:lvl1pPr>
          </a:lstStyle>
          <a:p>
            <a:r>
              <a:rPr dirty="0"/>
              <a:t>Scenario  - Andrea’s story </a:t>
            </a:r>
          </a:p>
        </p:txBody>
      </p:sp>
      <p:pic>
        <p:nvPicPr>
          <p:cNvPr id="669" name="logo.jpg" descr="logo.jpg"/>
          <p:cNvPicPr>
            <a:picLocks noChangeAspect="1"/>
          </p:cNvPicPr>
          <p:nvPr/>
        </p:nvPicPr>
        <p:blipFill>
          <a:blip r:embed="rId5"/>
          <a:stretch>
            <a:fillRect/>
          </a:stretch>
        </p:blipFill>
        <p:spPr>
          <a:xfrm>
            <a:off x="20330338" y="624478"/>
            <a:ext cx="3796966" cy="1456822"/>
          </a:xfrm>
          <a:prstGeom prst="rect">
            <a:avLst/>
          </a:prstGeom>
          <a:ln w="12700">
            <a:miter lim="400000"/>
          </a:ln>
        </p:spPr>
      </p:pic>
      <p:grpSp>
        <p:nvGrpSpPr>
          <p:cNvPr id="672" name="Group"/>
          <p:cNvGrpSpPr/>
          <p:nvPr/>
        </p:nvGrpSpPr>
        <p:grpSpPr>
          <a:xfrm>
            <a:off x="663998" y="2267802"/>
            <a:ext cx="9224486" cy="10468651"/>
            <a:chOff x="0" y="0"/>
            <a:chExt cx="9224485" cy="10468649"/>
          </a:xfrm>
        </p:grpSpPr>
        <p:sp>
          <p:nvSpPr>
            <p:cNvPr id="670" name="Rounded Rectangle"/>
            <p:cNvSpPr/>
            <p:nvPr/>
          </p:nvSpPr>
          <p:spPr>
            <a:xfrm>
              <a:off x="0" y="0"/>
              <a:ext cx="9224486" cy="10468650"/>
            </a:xfrm>
            <a:prstGeom prst="roundRect">
              <a:avLst>
                <a:gd name="adj" fmla="val 2065"/>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671" name="Andrea married her partner David 3 years ago. She has a learning disability. Shortly after their marriage Andrea was diagnosed with rheumatoid arthritis. The disease progressed rapidly, and Andrea now suffers from significant pain in her joints and has m"/>
            <p:cNvSpPr txBox="1"/>
            <p:nvPr/>
          </p:nvSpPr>
          <p:spPr>
            <a:xfrm>
              <a:off x="909941" y="1189374"/>
              <a:ext cx="7404603" cy="8089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gn="l" defTabSz="457200">
                <a:defRPr sz="3171">
                  <a:solidFill>
                    <a:srgbClr val="333333"/>
                  </a:solidFill>
                  <a:latin typeface="Helvetica"/>
                  <a:ea typeface="Helvetica"/>
                  <a:cs typeface="Helvetica"/>
                  <a:sym typeface="Helvetica"/>
                </a:defRPr>
              </a:pPr>
              <a:r>
                <a:t>Andrea married her partner David 3 years ago. She has a learning disability. Shortly after their marriage Andrea was diagnosed with rheumatoid arthritis. The disease progressed rapidly, and Andrea now suffers from significant pain in her joints and has mobility problems.</a:t>
              </a:r>
            </a:p>
            <a:p>
              <a:pPr algn="l" defTabSz="457200">
                <a:defRPr sz="3171">
                  <a:solidFill>
                    <a:srgbClr val="333333"/>
                  </a:solidFill>
                  <a:latin typeface="Helvetica"/>
                  <a:ea typeface="Helvetica"/>
                  <a:cs typeface="Helvetica"/>
                  <a:sym typeface="Helvetica"/>
                </a:defRPr>
              </a:pPr>
              <a:r>
                <a:t>Andrea used to work as a cleaner, but she became unable to cope with the demands of the work and left the job a year ago.</a:t>
              </a:r>
            </a:p>
            <a:p>
              <a:pPr algn="l" defTabSz="457200">
                <a:defRPr sz="3171">
                  <a:solidFill>
                    <a:srgbClr val="333333"/>
                  </a:solidFill>
                  <a:latin typeface="Helvetica"/>
                  <a:ea typeface="Helvetica"/>
                  <a:cs typeface="Helvetica"/>
                  <a:sym typeface="Helvetica"/>
                </a:defRPr>
              </a:pPr>
              <a:r>
                <a:t>Listen to or read the conversation between Andrea and a pastoral visitor by playing the video. Then take a few minutes to think through the scenario, before proceeding to the questions that follow.</a:t>
              </a:r>
            </a:p>
          </p:txBody>
        </p:sp>
      </p:grpSp>
      <p:pic>
        <p:nvPicPr>
          <p:cNvPr id="673" name="Andreas story.mp4" descr="Andreas story.mp4"/>
          <p:cNvPicPr>
            <a:picLocks/>
          </p:cNvPicPr>
          <p:nvPr>
            <a:videoFile r:link="rId2"/>
            <p:extLst>
              <p:ext uri="{DAA4B4D4-6D71-4841-9C94-3DE7FCFB9230}">
                <p14:media xmlns:p14="http://schemas.microsoft.com/office/powerpoint/2010/main" r:embed="rId1"/>
              </p:ext>
            </p:extLst>
          </p:nvPr>
        </p:nvPicPr>
        <p:blipFill>
          <a:blip r:embed="rId6"/>
          <a:stretch>
            <a:fillRect/>
          </a:stretch>
        </p:blipFill>
        <p:spPr>
          <a:xfrm>
            <a:off x="11272952" y="2836102"/>
            <a:ext cx="12192001" cy="91440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672"/>
                                        </p:tgtEl>
                                        <p:attrNameLst>
                                          <p:attrName>style.visibility</p:attrName>
                                        </p:attrNameLst>
                                      </p:cBhvr>
                                      <p:to>
                                        <p:strVal val="visible"/>
                                      </p:to>
                                    </p:set>
                                    <p:anim calcmode="lin" valueType="num">
                                      <p:cBhvr>
                                        <p:cTn id="7" dur="2500" fill="hold"/>
                                        <p:tgtEl>
                                          <p:spTgt spid="672"/>
                                        </p:tgtEl>
                                        <p:attrNameLst>
                                          <p:attrName>ppt_w</p:attrName>
                                        </p:attrNameLst>
                                      </p:cBhvr>
                                      <p:tavLst>
                                        <p:tav tm="0">
                                          <p:val>
                                            <p:fltVal val="0"/>
                                          </p:val>
                                        </p:tav>
                                        <p:tav tm="100000">
                                          <p:val>
                                            <p:strVal val="#ppt_w"/>
                                          </p:val>
                                        </p:tav>
                                      </p:tavLst>
                                    </p:anim>
                                    <p:anim calcmode="lin" valueType="num">
                                      <p:cBhvr>
                                        <p:cTn id="8" dur="2500" fill="hold"/>
                                        <p:tgtEl>
                                          <p:spTgt spid="67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0805" fill="hold"/>
                                        <p:tgtEl>
                                          <p:spTgt spid="67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3" fill="hold" display="0">
                  <p:stCondLst>
                    <p:cond delay="indefinite"/>
                  </p:stCondLst>
                </p:cTn>
                <p:tgtEl>
                  <p:spTgt spid="673"/>
                </p:tgtEl>
              </p:cMediaNode>
            </p:video>
            <p:seq concurrent="1" prevAc="none" nextAc="seek">
              <p:cTn id="14" restart="whenNotActive" fill="hold" evtFilter="cancelBubble" nodeType="interactiveSeq">
                <p:stCondLst>
                  <p:cond evt="onClick" delay="0">
                    <p:tgtEl>
                      <p:spTgt spid="67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673"/>
                                        </p:tgtEl>
                                      </p:cBhvr>
                                    </p:cmd>
                                  </p:childTnLst>
                                </p:cTn>
                              </p:par>
                            </p:childTnLst>
                          </p:cTn>
                        </p:par>
                      </p:childTnLst>
                    </p:cTn>
                  </p:par>
                </p:childTnLst>
              </p:cTn>
              <p:nextCondLst>
                <p:cond evt="onClick" delay="0">
                  <p:tgtEl>
                    <p:spTgt spid="673"/>
                  </p:tgtEl>
                </p:cond>
              </p:nextCondLst>
            </p:seq>
          </p:childTnLst>
        </p:cTn>
      </p:par>
    </p:tnLst>
    <p:bldLst>
      <p:bldP spid="672" grpId="1"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 name="Teacups.jpg" descr="Teacups.jpg"/>
          <p:cNvPicPr>
            <a:picLocks noChangeAspect="1"/>
          </p:cNvPicPr>
          <p:nvPr/>
        </p:nvPicPr>
        <p:blipFill>
          <a:blip r:embed="rId2"/>
          <a:srcRect b="24404"/>
          <a:stretch>
            <a:fillRect/>
          </a:stretch>
        </p:blipFill>
        <p:spPr>
          <a:xfrm>
            <a:off x="-20323" y="77478"/>
            <a:ext cx="24424699" cy="13709520"/>
          </a:xfrm>
          <a:prstGeom prst="rect">
            <a:avLst/>
          </a:prstGeom>
          <a:ln w="12700">
            <a:miter lim="400000"/>
          </a:ln>
        </p:spPr>
      </p:pic>
      <p:sp>
        <p:nvSpPr>
          <p:cNvPr id="676" name="Rectangle"/>
          <p:cNvSpPr/>
          <p:nvPr/>
        </p:nvSpPr>
        <p:spPr>
          <a:xfrm>
            <a:off x="413" y="13450806"/>
            <a:ext cx="24383174" cy="390023"/>
          </a:xfrm>
          <a:prstGeom prst="rect">
            <a:avLst/>
          </a:prstGeom>
          <a:solidFill>
            <a:srgbClr val="929292"/>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677" name="Rounded Rectangle"/>
          <p:cNvSpPr/>
          <p:nvPr/>
        </p:nvSpPr>
        <p:spPr>
          <a:xfrm>
            <a:off x="-127000" y="13448673"/>
            <a:ext cx="15510874" cy="445090"/>
          </a:xfrm>
          <a:prstGeom prst="roundRect">
            <a:avLst>
              <a:gd name="adj" fmla="val 42800"/>
            </a:avLst>
          </a:prstGeom>
          <a:solidFill>
            <a:srgbClr val="6E9C37"/>
          </a:solidFill>
          <a:ln w="12700">
            <a:miter lim="400000"/>
          </a:ln>
        </p:spPr>
        <p:txBody>
          <a:bodyPr lIns="50800" tIns="50800" rIns="50800" bIns="50800" anchor="ctr"/>
          <a:lstStyle/>
          <a:p>
            <a:pPr defTabSz="825500">
              <a:defRPr sz="3200">
                <a:solidFill>
                  <a:srgbClr val="6D9B36"/>
                </a:solidFill>
                <a:latin typeface="Helvetica Neue Medium"/>
                <a:ea typeface="Helvetica Neue Medium"/>
                <a:cs typeface="Helvetica Neue Medium"/>
                <a:sym typeface="Helvetica Neue Medium"/>
              </a:defRPr>
            </a:pPr>
            <a:endParaRPr/>
          </a:p>
        </p:txBody>
      </p:sp>
      <p:sp>
        <p:nvSpPr>
          <p:cNvPr id="678" name="Part 4 - Safeguarding vulnerable adults"/>
          <p:cNvSpPr txBox="1"/>
          <p:nvPr/>
        </p:nvSpPr>
        <p:spPr>
          <a:xfrm>
            <a:off x="44246" y="13419981"/>
            <a:ext cx="3649219" cy="3246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1500" b="1">
                <a:solidFill>
                  <a:srgbClr val="FFFFFF"/>
                </a:solidFill>
              </a:defRPr>
            </a:lvl1pPr>
          </a:lstStyle>
          <a:p>
            <a:r>
              <a:t>Part 4 - Safeguarding vulnerable adults</a:t>
            </a:r>
          </a:p>
        </p:txBody>
      </p:sp>
      <p:sp>
        <p:nvSpPr>
          <p:cNvPr id="679"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680" name="Safeguarding Foundations"/>
          <p:cNvSpPr txBox="1"/>
          <p:nvPr/>
        </p:nvSpPr>
        <p:spPr>
          <a:xfrm>
            <a:off x="149553" y="63019"/>
            <a:ext cx="4303269" cy="523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825500">
              <a:defRPr sz="2800">
                <a:solidFill>
                  <a:srgbClr val="000000"/>
                </a:solidFill>
              </a:defRPr>
            </a:lvl1pPr>
          </a:lstStyle>
          <a:p>
            <a:r>
              <a:t>Safeguarding Foundations</a:t>
            </a:r>
          </a:p>
        </p:txBody>
      </p:sp>
      <p:sp>
        <p:nvSpPr>
          <p:cNvPr id="681" name="Scenario 2 - Andrea’s story Q1 - 3"/>
          <p:cNvSpPr txBox="1"/>
          <p:nvPr/>
        </p:nvSpPr>
        <p:spPr>
          <a:xfrm>
            <a:off x="149198" y="500908"/>
            <a:ext cx="6670096" cy="5596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rPr dirty="0"/>
              <a:t>Scenario - Andrea’s story Q1 - 3</a:t>
            </a:r>
          </a:p>
        </p:txBody>
      </p:sp>
      <p:pic>
        <p:nvPicPr>
          <p:cNvPr id="682"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grpSp>
        <p:nvGrpSpPr>
          <p:cNvPr id="685" name="Group"/>
          <p:cNvGrpSpPr/>
          <p:nvPr/>
        </p:nvGrpSpPr>
        <p:grpSpPr>
          <a:xfrm>
            <a:off x="1578627" y="4205385"/>
            <a:ext cx="6522838" cy="5626499"/>
            <a:chOff x="0" y="0"/>
            <a:chExt cx="6522837" cy="5626497"/>
          </a:xfrm>
        </p:grpSpPr>
        <p:sp>
          <p:nvSpPr>
            <p:cNvPr id="683" name="Rounded Rectangle"/>
            <p:cNvSpPr/>
            <p:nvPr/>
          </p:nvSpPr>
          <p:spPr>
            <a:xfrm>
              <a:off x="0" y="0"/>
              <a:ext cx="6455674" cy="5626498"/>
            </a:xfrm>
            <a:prstGeom prst="roundRect">
              <a:avLst>
                <a:gd name="adj" fmla="val 15000"/>
              </a:avLst>
            </a:prstGeom>
            <a:solidFill>
              <a:srgbClr val="FFFFFF"/>
            </a:solidFill>
            <a:ln w="12700" cap="flat">
              <a:noFill/>
              <a:miter lim="400000"/>
            </a:ln>
            <a:effectLst>
              <a:outerShdw blurRad="63500" dist="25400" dir="5400000" rotWithShape="0">
                <a:srgbClr val="000000">
                  <a:alpha val="50000"/>
                </a:srgbClr>
              </a:outerShdw>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684" name="What are your initial thoughts?…"/>
            <p:cNvSpPr txBox="1"/>
            <p:nvPr/>
          </p:nvSpPr>
          <p:spPr>
            <a:xfrm>
              <a:off x="440368" y="419371"/>
              <a:ext cx="6082470" cy="44973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algn="l" defTabSz="457200">
                <a:defRPr sz="2500" b="1">
                  <a:solidFill>
                    <a:srgbClr val="000000"/>
                  </a:solidFill>
                  <a:latin typeface="Helvetica"/>
                  <a:ea typeface="Helvetica"/>
                  <a:cs typeface="Helvetica"/>
                  <a:sym typeface="Helvetica"/>
                </a:defRPr>
              </a:pPr>
              <a:r>
                <a:t>What are your initial thoughts?</a:t>
              </a:r>
            </a:p>
            <a:p>
              <a:pPr marL="457200" indent="-317500" algn="l" defTabSz="457200">
                <a:buClr>
                  <a:srgbClr val="79A1B5"/>
                </a:buClr>
                <a:buSzPct val="123000"/>
                <a:buFont typeface="Helvetica"/>
                <a:buChar char="•"/>
                <a:defRPr sz="2500">
                  <a:solidFill>
                    <a:srgbClr val="000000"/>
                  </a:solidFill>
                  <a:latin typeface="Helvetica"/>
                  <a:ea typeface="Helvetica"/>
                  <a:cs typeface="Helvetica"/>
                  <a:sym typeface="Helvetica"/>
                </a:defRPr>
              </a:pPr>
              <a:r>
                <a:t>	A. Andrea has a learning disability - she is misreading her husband’s treatment of her.</a:t>
              </a:r>
            </a:p>
            <a:p>
              <a:pPr marL="457200" indent="-317500" algn="l" defTabSz="457200">
                <a:buClr>
                  <a:srgbClr val="79A1B5"/>
                </a:buClr>
                <a:buSzPct val="123000"/>
                <a:buFont typeface="Helvetica"/>
                <a:buChar char="•"/>
                <a:defRPr sz="2500">
                  <a:solidFill>
                    <a:srgbClr val="000000"/>
                  </a:solidFill>
                  <a:latin typeface="Helvetica"/>
                  <a:ea typeface="Helvetica"/>
                  <a:cs typeface="Helvetica"/>
                  <a:sym typeface="Helvetica"/>
                </a:defRPr>
              </a:pPr>
              <a:r>
                <a:t>	B. Andrea is anxious, unhappy and fearful about her current circumstances.</a:t>
              </a:r>
            </a:p>
            <a:p>
              <a:pPr marL="457200" indent="-317500" algn="l" defTabSz="457200">
                <a:buClr>
                  <a:srgbClr val="79A1B5"/>
                </a:buClr>
                <a:buSzPct val="123000"/>
                <a:buFont typeface="Helvetica"/>
                <a:buChar char="•"/>
                <a:defRPr sz="2500">
                  <a:solidFill>
                    <a:srgbClr val="000000"/>
                  </a:solidFill>
                  <a:latin typeface="Helvetica"/>
                  <a:ea typeface="Helvetica"/>
                  <a:cs typeface="Helvetica"/>
                  <a:sym typeface="Helvetica"/>
                </a:defRPr>
              </a:pPr>
              <a:r>
                <a:t>	C. Andrea may feel bad about letting the pastoral visitor down by not answering her calls.</a:t>
              </a:r>
            </a:p>
          </p:txBody>
        </p:sp>
      </p:grpSp>
      <p:grpSp>
        <p:nvGrpSpPr>
          <p:cNvPr id="688" name="Group"/>
          <p:cNvGrpSpPr/>
          <p:nvPr/>
        </p:nvGrpSpPr>
        <p:grpSpPr>
          <a:xfrm>
            <a:off x="9239074" y="4205385"/>
            <a:ext cx="5998940" cy="5626499"/>
            <a:chOff x="0" y="0"/>
            <a:chExt cx="5998938" cy="5626497"/>
          </a:xfrm>
        </p:grpSpPr>
        <p:sp>
          <p:nvSpPr>
            <p:cNvPr id="686" name="Rounded Rectangle"/>
            <p:cNvSpPr/>
            <p:nvPr/>
          </p:nvSpPr>
          <p:spPr>
            <a:xfrm>
              <a:off x="0" y="0"/>
              <a:ext cx="5998939" cy="5626498"/>
            </a:xfrm>
            <a:prstGeom prst="roundRect">
              <a:avLst>
                <a:gd name="adj" fmla="val 13046"/>
              </a:avLst>
            </a:prstGeom>
            <a:solidFill>
              <a:srgbClr val="FFFFFF"/>
            </a:solidFill>
            <a:ln w="12700" cap="flat">
              <a:noFill/>
              <a:miter lim="400000"/>
            </a:ln>
            <a:effectLst>
              <a:outerShdw blurRad="63500" dist="25400" dir="5400000" rotWithShape="0">
                <a:srgbClr val="000000">
                  <a:alpha val="50000"/>
                </a:srgbClr>
              </a:outerShdw>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687" name="How should the pastoral visitor respond?…"/>
            <p:cNvSpPr txBox="1"/>
            <p:nvPr/>
          </p:nvSpPr>
          <p:spPr>
            <a:xfrm>
              <a:off x="226321" y="594786"/>
              <a:ext cx="5613463" cy="4152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gn="l" defTabSz="457200">
                <a:defRPr b="1">
                  <a:solidFill>
                    <a:srgbClr val="000000"/>
                  </a:solidFill>
                  <a:latin typeface="Helvetica"/>
                  <a:ea typeface="Helvetica"/>
                  <a:cs typeface="Helvetica"/>
                  <a:sym typeface="Helvetica"/>
                </a:defRPr>
              </a:pPr>
              <a:r>
                <a:t>How should the pastoral visitor respond?</a:t>
              </a:r>
            </a:p>
            <a:p>
              <a:pPr marL="457200" indent="-317500" algn="l" defTabSz="457200">
                <a:buClr>
                  <a:srgbClr val="79A1B5"/>
                </a:buClr>
                <a:buSzPct val="123000"/>
                <a:buFont typeface="Helvetica"/>
                <a:buChar char="•"/>
                <a:defRPr>
                  <a:solidFill>
                    <a:srgbClr val="000000"/>
                  </a:solidFill>
                  <a:latin typeface="Helvetica"/>
                  <a:ea typeface="Helvetica"/>
                  <a:cs typeface="Helvetica"/>
                  <a:sym typeface="Helvetica"/>
                </a:defRPr>
              </a:pPr>
              <a:r>
                <a:t>	A. Wait till Dave arrives and challenge him about Andrea’s car keys and bus pass?</a:t>
              </a:r>
            </a:p>
            <a:p>
              <a:pPr marL="457200" indent="-317500" algn="l" defTabSz="457200">
                <a:buClr>
                  <a:srgbClr val="79A1B5"/>
                </a:buClr>
                <a:buSzPct val="123000"/>
                <a:buFont typeface="Helvetica"/>
                <a:buChar char="•"/>
                <a:defRPr>
                  <a:solidFill>
                    <a:srgbClr val="000000"/>
                  </a:solidFill>
                  <a:latin typeface="Helvetica"/>
                  <a:ea typeface="Helvetica"/>
                  <a:cs typeface="Helvetica"/>
                  <a:sym typeface="Helvetica"/>
                </a:defRPr>
              </a:pPr>
              <a:r>
                <a:t>	B. Arrange to come back on another occasion when Dave is not there?</a:t>
              </a:r>
            </a:p>
            <a:p>
              <a:pPr marL="457200" indent="-317500" algn="l" defTabSz="457200">
                <a:buClr>
                  <a:srgbClr val="79A1B5"/>
                </a:buClr>
                <a:buSzPct val="123000"/>
                <a:buFont typeface="Helvetica"/>
                <a:buChar char="•"/>
                <a:defRPr>
                  <a:solidFill>
                    <a:srgbClr val="000000"/>
                  </a:solidFill>
                  <a:latin typeface="Helvetica"/>
                  <a:ea typeface="Helvetica"/>
                  <a:cs typeface="Helvetica"/>
                  <a:sym typeface="Helvetica"/>
                </a:defRPr>
              </a:pPr>
              <a:r>
                <a:t>	C. End the visit by saying, “don’t worry about the food hygiene course, it’s not important, what matters is whether or not you are OK.”</a:t>
              </a:r>
            </a:p>
          </p:txBody>
        </p:sp>
      </p:grpSp>
      <p:grpSp>
        <p:nvGrpSpPr>
          <p:cNvPr id="691" name="Group"/>
          <p:cNvGrpSpPr/>
          <p:nvPr/>
        </p:nvGrpSpPr>
        <p:grpSpPr>
          <a:xfrm>
            <a:off x="16509953" y="4205385"/>
            <a:ext cx="5860456" cy="5626499"/>
            <a:chOff x="0" y="0"/>
            <a:chExt cx="5860454" cy="5626497"/>
          </a:xfrm>
        </p:grpSpPr>
        <p:sp>
          <p:nvSpPr>
            <p:cNvPr id="689" name="Rounded Rectangle"/>
            <p:cNvSpPr/>
            <p:nvPr/>
          </p:nvSpPr>
          <p:spPr>
            <a:xfrm>
              <a:off x="0" y="0"/>
              <a:ext cx="5860455" cy="5626498"/>
            </a:xfrm>
            <a:prstGeom prst="roundRect">
              <a:avLst>
                <a:gd name="adj" fmla="val 13046"/>
              </a:avLst>
            </a:prstGeom>
            <a:solidFill>
              <a:srgbClr val="FFFFFF"/>
            </a:solidFill>
            <a:ln w="12700" cap="flat">
              <a:noFill/>
              <a:miter lim="400000"/>
            </a:ln>
            <a:effectLst>
              <a:outerShdw blurRad="63500" dist="25400" dir="5400000" rotWithShape="0">
                <a:srgbClr val="000000">
                  <a:alpha val="50000"/>
                </a:srgbClr>
              </a:outerShdw>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690" name="What else should the pastoral visitor do?…"/>
            <p:cNvSpPr txBox="1"/>
            <p:nvPr/>
          </p:nvSpPr>
          <p:spPr>
            <a:xfrm>
              <a:off x="599445" y="552649"/>
              <a:ext cx="4661565" cy="4521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gn="l" defTabSz="457200">
                <a:defRPr b="1">
                  <a:solidFill>
                    <a:srgbClr val="000000"/>
                  </a:solidFill>
                  <a:latin typeface="Helvetica"/>
                  <a:ea typeface="Helvetica"/>
                  <a:cs typeface="Helvetica"/>
                  <a:sym typeface="Helvetica"/>
                </a:defRPr>
              </a:pPr>
              <a:r>
                <a:rPr dirty="0"/>
                <a:t>What else should the pastoral visitor do?</a:t>
              </a:r>
            </a:p>
            <a:p>
              <a:pPr marL="457200" indent="-317500" algn="l" defTabSz="457200">
                <a:buClr>
                  <a:srgbClr val="79A1B5"/>
                </a:buClr>
                <a:buSzPct val="123000"/>
                <a:buFont typeface="Helvetica"/>
                <a:buChar char="•"/>
                <a:defRPr>
                  <a:solidFill>
                    <a:srgbClr val="000000"/>
                  </a:solidFill>
                  <a:latin typeface="Helvetica"/>
                  <a:ea typeface="Helvetica"/>
                  <a:cs typeface="Helvetica"/>
                  <a:sym typeface="Helvetica"/>
                </a:defRPr>
              </a:pPr>
              <a:r>
                <a:rPr dirty="0"/>
                <a:t>	A. Make a note about this conversation and speak with a safeguarding officer at the earliest opportunity.</a:t>
              </a:r>
            </a:p>
            <a:p>
              <a:pPr marL="457200" indent="-317500" algn="l" defTabSz="457200">
                <a:buClr>
                  <a:srgbClr val="79A1B5"/>
                </a:buClr>
                <a:buSzPct val="123000"/>
                <a:buFont typeface="Helvetica"/>
                <a:buChar char="•"/>
                <a:defRPr>
                  <a:solidFill>
                    <a:srgbClr val="000000"/>
                  </a:solidFill>
                  <a:latin typeface="Helvetica"/>
                  <a:ea typeface="Helvetica"/>
                  <a:cs typeface="Helvetica"/>
                  <a:sym typeface="Helvetica"/>
                </a:defRPr>
              </a:pPr>
              <a:r>
                <a:rPr dirty="0"/>
                <a:t>	B. Speak with Andrea’s neighbours or family and ask their opinion about Dave and Andrea, to get a fuller picture.</a:t>
              </a:r>
            </a:p>
            <a:p>
              <a:pPr marL="457200" indent="-317500" algn="l" defTabSz="457200">
                <a:buClr>
                  <a:srgbClr val="79A1B5"/>
                </a:buClr>
                <a:buSzPct val="123000"/>
                <a:buFont typeface="Helvetica"/>
                <a:buChar char="•"/>
                <a:defRPr>
                  <a:solidFill>
                    <a:srgbClr val="000000"/>
                  </a:solidFill>
                  <a:latin typeface="Helvetica"/>
                  <a:ea typeface="Helvetica"/>
                  <a:cs typeface="Helvetica"/>
                  <a:sym typeface="Helvetica"/>
                </a:defRPr>
              </a:pPr>
              <a:r>
                <a:rPr dirty="0"/>
                <a:t>	C. Call the police and report the situation.</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685"/>
                                        </p:tgtEl>
                                        <p:attrNameLst>
                                          <p:attrName>style.visibility</p:attrName>
                                        </p:attrNameLst>
                                      </p:cBhvr>
                                      <p:to>
                                        <p:strVal val="visible"/>
                                      </p:to>
                                    </p:set>
                                    <p:anim calcmode="lin" valueType="num">
                                      <p:cBhvr>
                                        <p:cTn id="7" dur="1000" fill="hold"/>
                                        <p:tgtEl>
                                          <p:spTgt spid="685"/>
                                        </p:tgtEl>
                                        <p:attrNameLst>
                                          <p:attrName>ppt_x</p:attrName>
                                        </p:attrNameLst>
                                      </p:cBhvr>
                                      <p:tavLst>
                                        <p:tav tm="0">
                                          <p:val>
                                            <p:strVal val="0-#ppt_w/2"/>
                                          </p:val>
                                        </p:tav>
                                        <p:tav tm="100000">
                                          <p:val>
                                            <p:strVal val="#ppt_x"/>
                                          </p:val>
                                        </p:tav>
                                      </p:tavLst>
                                    </p:anim>
                                    <p:anim calcmode="lin" valueType="num">
                                      <p:cBhvr>
                                        <p:cTn id="8" dur="1000" fill="hold"/>
                                        <p:tgtEl>
                                          <p:spTgt spid="68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iterate>
                                    <p:tmAbs val="0"/>
                                  </p:iterate>
                                  <p:childTnLst>
                                    <p:set>
                                      <p:cBhvr>
                                        <p:cTn id="12" fill="hold"/>
                                        <p:tgtEl>
                                          <p:spTgt spid="688"/>
                                        </p:tgtEl>
                                        <p:attrNameLst>
                                          <p:attrName>style.visibility</p:attrName>
                                        </p:attrNameLst>
                                      </p:cBhvr>
                                      <p:to>
                                        <p:strVal val="visible"/>
                                      </p:to>
                                    </p:set>
                                    <p:anim calcmode="lin" valueType="num">
                                      <p:cBhvr>
                                        <p:cTn id="13" dur="1000" fill="hold"/>
                                        <p:tgtEl>
                                          <p:spTgt spid="688"/>
                                        </p:tgtEl>
                                        <p:attrNameLst>
                                          <p:attrName>ppt_x</p:attrName>
                                        </p:attrNameLst>
                                      </p:cBhvr>
                                      <p:tavLst>
                                        <p:tav tm="0">
                                          <p:val>
                                            <p:strVal val="#ppt_x"/>
                                          </p:val>
                                        </p:tav>
                                        <p:tav tm="100000">
                                          <p:val>
                                            <p:strVal val="#ppt_x"/>
                                          </p:val>
                                        </p:tav>
                                      </p:tavLst>
                                    </p:anim>
                                    <p:anim calcmode="lin" valueType="num">
                                      <p:cBhvr>
                                        <p:cTn id="14" dur="1000" fill="hold"/>
                                        <p:tgtEl>
                                          <p:spTgt spid="68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3" nodeType="clickEffect">
                                  <p:stCondLst>
                                    <p:cond delay="0"/>
                                  </p:stCondLst>
                                  <p:iterate>
                                    <p:tmAbs val="0"/>
                                  </p:iterate>
                                  <p:childTnLst>
                                    <p:set>
                                      <p:cBhvr>
                                        <p:cTn id="18" fill="hold"/>
                                        <p:tgtEl>
                                          <p:spTgt spid="691"/>
                                        </p:tgtEl>
                                        <p:attrNameLst>
                                          <p:attrName>style.visibility</p:attrName>
                                        </p:attrNameLst>
                                      </p:cBhvr>
                                      <p:to>
                                        <p:strVal val="visible"/>
                                      </p:to>
                                    </p:set>
                                    <p:anim calcmode="lin" valueType="num">
                                      <p:cBhvr>
                                        <p:cTn id="19" dur="1000" fill="hold"/>
                                        <p:tgtEl>
                                          <p:spTgt spid="691"/>
                                        </p:tgtEl>
                                        <p:attrNameLst>
                                          <p:attrName>ppt_x</p:attrName>
                                        </p:attrNameLst>
                                      </p:cBhvr>
                                      <p:tavLst>
                                        <p:tav tm="0">
                                          <p:val>
                                            <p:strVal val="1+#ppt_w/2"/>
                                          </p:val>
                                        </p:tav>
                                        <p:tav tm="100000">
                                          <p:val>
                                            <p:strVal val="#ppt_x"/>
                                          </p:val>
                                        </p:tav>
                                      </p:tavLst>
                                    </p:anim>
                                    <p:anim calcmode="lin" valueType="num">
                                      <p:cBhvr>
                                        <p:cTn id="20" dur="1000" fill="hold"/>
                                        <p:tgtEl>
                                          <p:spTgt spid="69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5" grpId="1" animBg="1" advAuto="0"/>
      <p:bldP spid="688" grpId="2" animBg="1" advAuto="0"/>
      <p:bldP spid="691" grpId="3"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 name="Rectangle"/>
          <p:cNvSpPr/>
          <p:nvPr/>
        </p:nvSpPr>
        <p:spPr>
          <a:xfrm>
            <a:off x="413" y="13450806"/>
            <a:ext cx="24383174" cy="390023"/>
          </a:xfrm>
          <a:prstGeom prst="rect">
            <a:avLst/>
          </a:prstGeom>
          <a:solidFill>
            <a:srgbClr val="929292"/>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694" name="Rounded Rectangle"/>
          <p:cNvSpPr/>
          <p:nvPr/>
        </p:nvSpPr>
        <p:spPr>
          <a:xfrm>
            <a:off x="-127000" y="13448673"/>
            <a:ext cx="16006997" cy="445090"/>
          </a:xfrm>
          <a:prstGeom prst="roundRect">
            <a:avLst>
              <a:gd name="adj" fmla="val 42800"/>
            </a:avLst>
          </a:prstGeom>
          <a:solidFill>
            <a:srgbClr val="6E9C37"/>
          </a:solidFill>
          <a:ln w="12700">
            <a:miter lim="400000"/>
          </a:ln>
        </p:spPr>
        <p:txBody>
          <a:bodyPr lIns="50800" tIns="50800" rIns="50800" bIns="50800" anchor="ctr"/>
          <a:lstStyle/>
          <a:p>
            <a:pPr defTabSz="825500">
              <a:defRPr sz="3200">
                <a:solidFill>
                  <a:srgbClr val="6D9B36"/>
                </a:solidFill>
                <a:latin typeface="Helvetica Neue Medium"/>
                <a:ea typeface="Helvetica Neue Medium"/>
                <a:cs typeface="Helvetica Neue Medium"/>
                <a:sym typeface="Helvetica Neue Medium"/>
              </a:defRPr>
            </a:pPr>
            <a:endParaRPr/>
          </a:p>
        </p:txBody>
      </p:sp>
      <p:sp>
        <p:nvSpPr>
          <p:cNvPr id="695" name="Review your learning (Adults) - 1 of 3"/>
          <p:cNvSpPr txBox="1"/>
          <p:nvPr/>
        </p:nvSpPr>
        <p:spPr>
          <a:xfrm>
            <a:off x="44246" y="13419981"/>
            <a:ext cx="3444051" cy="3246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1500" b="1">
                <a:solidFill>
                  <a:srgbClr val="FFFFFF"/>
                </a:solidFill>
              </a:defRPr>
            </a:lvl1pPr>
          </a:lstStyle>
          <a:p>
            <a:r>
              <a:t>Review your learning (Adults) - 1 of 3</a:t>
            </a:r>
          </a:p>
        </p:txBody>
      </p:sp>
      <p:sp>
        <p:nvSpPr>
          <p:cNvPr id="696"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697" name="Safeguarding Foundations"/>
          <p:cNvSpPr txBox="1"/>
          <p:nvPr/>
        </p:nvSpPr>
        <p:spPr>
          <a:xfrm>
            <a:off x="149553" y="63019"/>
            <a:ext cx="4303269" cy="523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825500">
              <a:defRPr sz="2800">
                <a:solidFill>
                  <a:srgbClr val="000000"/>
                </a:solidFill>
              </a:defRPr>
            </a:lvl1pPr>
          </a:lstStyle>
          <a:p>
            <a:r>
              <a:t>Safeguarding Foundations</a:t>
            </a:r>
          </a:p>
        </p:txBody>
      </p:sp>
      <p:sp>
        <p:nvSpPr>
          <p:cNvPr id="698" name="Review your learning (Adults) - 1 of 3"/>
          <p:cNvSpPr txBox="1"/>
          <p:nvPr/>
        </p:nvSpPr>
        <p:spPr>
          <a:xfrm>
            <a:off x="149198" y="482006"/>
            <a:ext cx="7439750" cy="597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t>Review your learning (Adults) - 1 of 3</a:t>
            </a:r>
          </a:p>
        </p:txBody>
      </p:sp>
      <p:pic>
        <p:nvPicPr>
          <p:cNvPr id="699" name="logo.jpg" descr="logo.jpg"/>
          <p:cNvPicPr>
            <a:picLocks noChangeAspect="1"/>
          </p:cNvPicPr>
          <p:nvPr/>
        </p:nvPicPr>
        <p:blipFill>
          <a:blip r:embed="rId2"/>
          <a:stretch>
            <a:fillRect/>
          </a:stretch>
        </p:blipFill>
        <p:spPr>
          <a:xfrm>
            <a:off x="20330338" y="624478"/>
            <a:ext cx="3796966" cy="1456822"/>
          </a:xfrm>
          <a:prstGeom prst="rect">
            <a:avLst/>
          </a:prstGeom>
          <a:ln w="12700">
            <a:miter lim="400000"/>
          </a:ln>
        </p:spPr>
      </p:pic>
      <p:sp>
        <p:nvSpPr>
          <p:cNvPr id="700" name="At the beginning of this part of the course, we explained the term 'adult with safeguarding needs'.…"/>
          <p:cNvSpPr txBox="1"/>
          <p:nvPr/>
        </p:nvSpPr>
        <p:spPr>
          <a:xfrm>
            <a:off x="1001593" y="3399380"/>
            <a:ext cx="18348109" cy="5270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defTabSz="457200">
              <a:defRPr sz="3100" b="1">
                <a:solidFill>
                  <a:srgbClr val="333333"/>
                </a:solidFill>
                <a:latin typeface="Helvetica"/>
                <a:ea typeface="Helvetica"/>
                <a:cs typeface="Helvetica"/>
                <a:sym typeface="Helvetica"/>
              </a:defRPr>
            </a:pPr>
            <a:r>
              <a:rPr dirty="0"/>
              <a:t>At the beginning of this part of the course, we explained the term 'adult with safeguarding needs'.</a:t>
            </a:r>
          </a:p>
          <a:p>
            <a:pPr algn="l" defTabSz="457200">
              <a:defRPr sz="3100" b="1">
                <a:solidFill>
                  <a:srgbClr val="333333"/>
                </a:solidFill>
                <a:latin typeface="Helvetica"/>
                <a:ea typeface="Helvetica"/>
                <a:cs typeface="Helvetica"/>
                <a:sym typeface="Helvetica"/>
              </a:defRPr>
            </a:pPr>
            <a:r>
              <a:rPr dirty="0">
                <a:solidFill>
                  <a:srgbClr val="FF0000"/>
                </a:solidFill>
              </a:rPr>
              <a:t>Which 2</a:t>
            </a:r>
            <a:r>
              <a:rPr dirty="0"/>
              <a:t> of the following statements combine to provide a clear explanation of this term.</a:t>
            </a:r>
          </a:p>
          <a:p>
            <a:pPr algn="l" defTabSz="457200">
              <a:defRPr sz="3100">
                <a:solidFill>
                  <a:srgbClr val="333333"/>
                </a:solidFill>
                <a:latin typeface="Helvetica"/>
                <a:ea typeface="Helvetica"/>
                <a:cs typeface="Helvetica"/>
                <a:sym typeface="Helvetica"/>
              </a:defRPr>
            </a:pPr>
            <a:endParaRPr dirty="0"/>
          </a:p>
          <a:p>
            <a:pPr algn="l" defTabSz="457200">
              <a:defRPr sz="3100">
                <a:solidFill>
                  <a:srgbClr val="333333"/>
                </a:solidFill>
                <a:latin typeface="Helvetica"/>
                <a:ea typeface="Helvetica"/>
                <a:cs typeface="Helvetica"/>
                <a:sym typeface="Helvetica"/>
              </a:defRPr>
            </a:pPr>
            <a:endParaRPr dirty="0"/>
          </a:p>
          <a:p>
            <a:pPr marL="393700" indent="-393700" algn="l" defTabSz="457200">
              <a:buSzPct val="123000"/>
              <a:buChar char="•"/>
              <a:defRPr sz="3100">
                <a:solidFill>
                  <a:srgbClr val="333333"/>
                </a:solidFill>
                <a:latin typeface="Helvetica"/>
                <a:ea typeface="Helvetica"/>
                <a:cs typeface="Helvetica"/>
                <a:sym typeface="Helvetica"/>
              </a:defRPr>
            </a:pPr>
            <a:r>
              <a:rPr dirty="0"/>
              <a:t>How able they are to protect themselves from abuse, neglect and exploitation.</a:t>
            </a:r>
          </a:p>
          <a:p>
            <a:pPr marL="393700" indent="-393700" algn="l" defTabSz="457200">
              <a:buSzPct val="123000"/>
              <a:buChar char="•"/>
              <a:defRPr sz="3100">
                <a:solidFill>
                  <a:srgbClr val="333333"/>
                </a:solidFill>
                <a:latin typeface="Helvetica"/>
                <a:ea typeface="Helvetica"/>
                <a:cs typeface="Helvetica"/>
                <a:sym typeface="Helvetica"/>
              </a:defRPr>
            </a:pPr>
            <a:endParaRPr dirty="0"/>
          </a:p>
          <a:p>
            <a:pPr marL="393700" indent="-393700" algn="l" defTabSz="457200">
              <a:buSzPct val="123000"/>
              <a:buChar char="•"/>
              <a:defRPr sz="3100">
                <a:solidFill>
                  <a:srgbClr val="333333"/>
                </a:solidFill>
                <a:latin typeface="Helvetica"/>
                <a:ea typeface="Helvetica"/>
                <a:cs typeface="Helvetica"/>
                <a:sym typeface="Helvetica"/>
              </a:defRPr>
            </a:pPr>
            <a:endParaRPr dirty="0"/>
          </a:p>
          <a:p>
            <a:pPr marL="393700" indent="-393700" algn="l" defTabSz="457200">
              <a:buSzPct val="123000"/>
              <a:buChar char="•"/>
              <a:defRPr sz="3100">
                <a:solidFill>
                  <a:srgbClr val="333333"/>
                </a:solidFill>
                <a:latin typeface="Helvetica"/>
                <a:ea typeface="Helvetica"/>
                <a:cs typeface="Helvetica"/>
                <a:sym typeface="Helvetica"/>
              </a:defRPr>
            </a:pPr>
            <a:r>
              <a:rPr dirty="0"/>
              <a:t>Whether they are making wise decisions about their own life.</a:t>
            </a:r>
          </a:p>
          <a:p>
            <a:pPr marL="393700" indent="-393700" algn="l" defTabSz="457200">
              <a:buSzPct val="123000"/>
              <a:buChar char="•"/>
              <a:defRPr sz="3100">
                <a:solidFill>
                  <a:srgbClr val="333333"/>
                </a:solidFill>
                <a:latin typeface="Helvetica"/>
                <a:ea typeface="Helvetica"/>
                <a:cs typeface="Helvetica"/>
                <a:sym typeface="Helvetica"/>
              </a:defRPr>
            </a:pPr>
            <a:endParaRPr dirty="0"/>
          </a:p>
          <a:p>
            <a:pPr marL="393700" indent="-393700" algn="l" defTabSz="457200">
              <a:buSzPct val="123000"/>
              <a:buChar char="•"/>
              <a:defRPr sz="3100">
                <a:solidFill>
                  <a:srgbClr val="333333"/>
                </a:solidFill>
                <a:latin typeface="Helvetica"/>
                <a:ea typeface="Helvetica"/>
                <a:cs typeface="Helvetica"/>
                <a:sym typeface="Helvetica"/>
              </a:defRPr>
            </a:pPr>
            <a:endParaRPr dirty="0"/>
          </a:p>
          <a:p>
            <a:pPr marL="393700" indent="-393700" algn="l" defTabSz="457200">
              <a:buSzPct val="123000"/>
              <a:buChar char="•"/>
              <a:defRPr sz="3100">
                <a:solidFill>
                  <a:srgbClr val="333333"/>
                </a:solidFill>
                <a:latin typeface="Helvetica"/>
                <a:ea typeface="Helvetica"/>
                <a:cs typeface="Helvetica"/>
                <a:sym typeface="Helvetica"/>
              </a:defRPr>
            </a:pPr>
            <a:r>
              <a:rPr dirty="0"/>
              <a:t>The extent to which they are able to make - and carry out - their own informed choices.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700"/>
                                        </p:tgtEl>
                                        <p:attrNameLst>
                                          <p:attrName>style.visibility</p:attrName>
                                        </p:attrNameLst>
                                      </p:cBhvr>
                                      <p:to>
                                        <p:strVal val="visible"/>
                                      </p:to>
                                    </p:set>
                                    <p:anim calcmode="lin" valueType="num">
                                      <p:cBhvr>
                                        <p:cTn id="7" dur="1000" fill="hold"/>
                                        <p:tgtEl>
                                          <p:spTgt spid="700"/>
                                        </p:tgtEl>
                                        <p:attrNameLst>
                                          <p:attrName>ppt_x</p:attrName>
                                        </p:attrNameLst>
                                      </p:cBhvr>
                                      <p:tavLst>
                                        <p:tav tm="0">
                                          <p:val>
                                            <p:strVal val="0-#ppt_w/2"/>
                                          </p:val>
                                        </p:tav>
                                        <p:tav tm="100000">
                                          <p:val>
                                            <p:strVal val="#ppt_x"/>
                                          </p:val>
                                        </p:tav>
                                      </p:tavLst>
                                    </p:anim>
                                    <p:anim calcmode="lin" valueType="num">
                                      <p:cBhvr>
                                        <p:cTn id="8" dur="1000" fill="hold"/>
                                        <p:tgtEl>
                                          <p:spTgt spid="70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0" grpId="1"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 name="Rectangle"/>
          <p:cNvSpPr/>
          <p:nvPr/>
        </p:nvSpPr>
        <p:spPr>
          <a:xfrm>
            <a:off x="7198195" y="2920970"/>
            <a:ext cx="9675548" cy="1828001"/>
          </a:xfrm>
          <a:prstGeom prst="rect">
            <a:avLst/>
          </a:prstGeom>
          <a:solidFill>
            <a:srgbClr val="FFFFFF"/>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703" name="Rectangle"/>
          <p:cNvSpPr/>
          <p:nvPr/>
        </p:nvSpPr>
        <p:spPr>
          <a:xfrm>
            <a:off x="413" y="13450806"/>
            <a:ext cx="24383174" cy="390023"/>
          </a:xfrm>
          <a:prstGeom prst="rect">
            <a:avLst/>
          </a:prstGeom>
          <a:solidFill>
            <a:srgbClr val="929292"/>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704" name="Rounded Rectangle"/>
          <p:cNvSpPr/>
          <p:nvPr/>
        </p:nvSpPr>
        <p:spPr>
          <a:xfrm>
            <a:off x="-127000" y="13448673"/>
            <a:ext cx="16475486" cy="445090"/>
          </a:xfrm>
          <a:prstGeom prst="roundRect">
            <a:avLst>
              <a:gd name="adj" fmla="val 42800"/>
            </a:avLst>
          </a:prstGeom>
          <a:solidFill>
            <a:srgbClr val="6E9C37"/>
          </a:solidFill>
          <a:ln w="12700">
            <a:miter lim="400000"/>
          </a:ln>
        </p:spPr>
        <p:txBody>
          <a:bodyPr lIns="50800" tIns="50800" rIns="50800" bIns="50800" anchor="ctr"/>
          <a:lstStyle/>
          <a:p>
            <a:pPr defTabSz="825500">
              <a:defRPr sz="3200">
                <a:solidFill>
                  <a:srgbClr val="6D9B36"/>
                </a:solidFill>
                <a:latin typeface="Helvetica Neue Medium"/>
                <a:ea typeface="Helvetica Neue Medium"/>
                <a:cs typeface="Helvetica Neue Medium"/>
                <a:sym typeface="Helvetica Neue Medium"/>
              </a:defRPr>
            </a:pPr>
            <a:endParaRPr/>
          </a:p>
        </p:txBody>
      </p:sp>
      <p:sp>
        <p:nvSpPr>
          <p:cNvPr id="705" name="Review your learning (Adults) - 2 of 3"/>
          <p:cNvSpPr txBox="1"/>
          <p:nvPr/>
        </p:nvSpPr>
        <p:spPr>
          <a:xfrm>
            <a:off x="44246" y="13419981"/>
            <a:ext cx="3444051" cy="3246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1500" b="1">
                <a:solidFill>
                  <a:srgbClr val="FFFFFF"/>
                </a:solidFill>
              </a:defRPr>
            </a:lvl1pPr>
          </a:lstStyle>
          <a:p>
            <a:r>
              <a:t>Review your learning (Adults) - 2 of 3</a:t>
            </a:r>
          </a:p>
        </p:txBody>
      </p:sp>
      <p:sp>
        <p:nvSpPr>
          <p:cNvPr id="706"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707" name="Safeguarding Foundations"/>
          <p:cNvSpPr txBox="1"/>
          <p:nvPr/>
        </p:nvSpPr>
        <p:spPr>
          <a:xfrm>
            <a:off x="149553" y="63019"/>
            <a:ext cx="4303269" cy="523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825500">
              <a:defRPr sz="2800">
                <a:solidFill>
                  <a:srgbClr val="000000"/>
                </a:solidFill>
              </a:defRPr>
            </a:lvl1pPr>
          </a:lstStyle>
          <a:p>
            <a:r>
              <a:t>Safeguarding Foundations</a:t>
            </a:r>
          </a:p>
        </p:txBody>
      </p:sp>
      <p:sp>
        <p:nvSpPr>
          <p:cNvPr id="708" name="Review your learning (Adults) - 2 of 3"/>
          <p:cNvSpPr txBox="1"/>
          <p:nvPr/>
        </p:nvSpPr>
        <p:spPr>
          <a:xfrm>
            <a:off x="149198" y="482006"/>
            <a:ext cx="7439750" cy="597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t>Review your learning (Adults) - 2 of 3</a:t>
            </a:r>
          </a:p>
        </p:txBody>
      </p:sp>
      <p:pic>
        <p:nvPicPr>
          <p:cNvPr id="709" name="logo.jpg" descr="logo.jpg"/>
          <p:cNvPicPr>
            <a:picLocks noChangeAspect="1"/>
          </p:cNvPicPr>
          <p:nvPr/>
        </p:nvPicPr>
        <p:blipFill>
          <a:blip r:embed="rId2"/>
          <a:stretch>
            <a:fillRect/>
          </a:stretch>
        </p:blipFill>
        <p:spPr>
          <a:xfrm>
            <a:off x="20330338" y="624478"/>
            <a:ext cx="3796966" cy="1456822"/>
          </a:xfrm>
          <a:prstGeom prst="rect">
            <a:avLst/>
          </a:prstGeom>
          <a:ln w="12700">
            <a:miter lim="400000"/>
          </a:ln>
        </p:spPr>
      </p:pic>
      <p:sp>
        <p:nvSpPr>
          <p:cNvPr id="710" name="True or false?…"/>
          <p:cNvSpPr txBox="1"/>
          <p:nvPr/>
        </p:nvSpPr>
        <p:spPr>
          <a:xfrm>
            <a:off x="2500443" y="5139034"/>
            <a:ext cx="19874796" cy="3759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defRPr sz="4071" b="1">
                <a:solidFill>
                  <a:srgbClr val="333333"/>
                </a:solidFill>
                <a:latin typeface="Helvetica"/>
                <a:ea typeface="Helvetica"/>
                <a:cs typeface="Helvetica"/>
                <a:sym typeface="Helvetica"/>
              </a:defRPr>
            </a:pPr>
            <a:r>
              <a:rPr dirty="0"/>
              <a:t>True or false?</a:t>
            </a:r>
          </a:p>
          <a:p>
            <a:pPr algn="l" defTabSz="457200">
              <a:defRPr sz="4071">
                <a:solidFill>
                  <a:srgbClr val="333333"/>
                </a:solidFill>
                <a:latin typeface="Helvetica"/>
                <a:ea typeface="Helvetica"/>
                <a:cs typeface="Helvetica"/>
                <a:sym typeface="Helvetica"/>
              </a:defRPr>
            </a:pPr>
            <a:endParaRPr dirty="0"/>
          </a:p>
          <a:p>
            <a:pPr algn="l" defTabSz="457200">
              <a:defRPr sz="4071">
                <a:solidFill>
                  <a:srgbClr val="333333"/>
                </a:solidFill>
                <a:latin typeface="Helvetica"/>
                <a:ea typeface="Helvetica"/>
                <a:cs typeface="Helvetica"/>
                <a:sym typeface="Helvetica"/>
              </a:defRPr>
            </a:pPr>
            <a:r>
              <a:rPr dirty="0"/>
              <a:t>Adults have the right to self determination unless they are deemed to lack capacity. This could even mean allowing them to choose not to protect themselves.</a:t>
            </a:r>
          </a:p>
          <a:p>
            <a:pPr algn="l" defTabSz="457200">
              <a:defRPr sz="4071">
                <a:solidFill>
                  <a:srgbClr val="333333"/>
                </a:solidFill>
                <a:latin typeface="Helvetica"/>
                <a:ea typeface="Helvetica"/>
                <a:cs typeface="Helvetica"/>
                <a:sym typeface="Helvetica"/>
              </a:defRPr>
            </a:pP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710"/>
                                        </p:tgtEl>
                                        <p:attrNameLst>
                                          <p:attrName>style.visibility</p:attrName>
                                        </p:attrNameLst>
                                      </p:cBhvr>
                                      <p:to>
                                        <p:strVal val="visible"/>
                                      </p:to>
                                    </p:set>
                                    <p:anim calcmode="lin" valueType="num">
                                      <p:cBhvr>
                                        <p:cTn id="7" dur="1000" fill="hold"/>
                                        <p:tgtEl>
                                          <p:spTgt spid="710"/>
                                        </p:tgtEl>
                                        <p:attrNameLst>
                                          <p:attrName>ppt_x</p:attrName>
                                        </p:attrNameLst>
                                      </p:cBhvr>
                                      <p:tavLst>
                                        <p:tav tm="0">
                                          <p:val>
                                            <p:strVal val="0-#ppt_w/2"/>
                                          </p:val>
                                        </p:tav>
                                        <p:tav tm="100000">
                                          <p:val>
                                            <p:strVal val="#ppt_x"/>
                                          </p:val>
                                        </p:tav>
                                      </p:tavLst>
                                    </p:anim>
                                    <p:anim calcmode="lin" valueType="num">
                                      <p:cBhvr>
                                        <p:cTn id="8" dur="1000" fill="hold"/>
                                        <p:tgtEl>
                                          <p:spTgt spid="7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0" grpId="1"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 name="Rectangle"/>
          <p:cNvSpPr/>
          <p:nvPr/>
        </p:nvSpPr>
        <p:spPr>
          <a:xfrm>
            <a:off x="413" y="13450806"/>
            <a:ext cx="24383174" cy="390023"/>
          </a:xfrm>
          <a:prstGeom prst="rect">
            <a:avLst/>
          </a:prstGeom>
          <a:solidFill>
            <a:srgbClr val="929292"/>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713" name="Rounded Rectangle"/>
          <p:cNvSpPr/>
          <p:nvPr/>
        </p:nvSpPr>
        <p:spPr>
          <a:xfrm>
            <a:off x="-127000" y="13448673"/>
            <a:ext cx="16963613" cy="445090"/>
          </a:xfrm>
          <a:prstGeom prst="roundRect">
            <a:avLst>
              <a:gd name="adj" fmla="val 42800"/>
            </a:avLst>
          </a:prstGeom>
          <a:solidFill>
            <a:srgbClr val="6E9C37"/>
          </a:solidFill>
          <a:ln w="12700">
            <a:miter lim="400000"/>
          </a:ln>
        </p:spPr>
        <p:txBody>
          <a:bodyPr lIns="50800" tIns="50800" rIns="50800" bIns="50800" anchor="ctr"/>
          <a:lstStyle/>
          <a:p>
            <a:pPr defTabSz="825500">
              <a:defRPr sz="3200">
                <a:solidFill>
                  <a:srgbClr val="6D9B36"/>
                </a:solidFill>
                <a:latin typeface="Helvetica Neue Medium"/>
                <a:ea typeface="Helvetica Neue Medium"/>
                <a:cs typeface="Helvetica Neue Medium"/>
                <a:sym typeface="Helvetica Neue Medium"/>
              </a:defRPr>
            </a:pPr>
            <a:endParaRPr/>
          </a:p>
        </p:txBody>
      </p:sp>
      <p:sp>
        <p:nvSpPr>
          <p:cNvPr id="714" name="Review your learning (Adults) - 3 of 3"/>
          <p:cNvSpPr txBox="1"/>
          <p:nvPr/>
        </p:nvSpPr>
        <p:spPr>
          <a:xfrm>
            <a:off x="44246" y="13419981"/>
            <a:ext cx="3444051" cy="3246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1500" b="1">
                <a:solidFill>
                  <a:srgbClr val="FFFFFF"/>
                </a:solidFill>
              </a:defRPr>
            </a:lvl1pPr>
          </a:lstStyle>
          <a:p>
            <a:r>
              <a:t>Review your learning (Adults) - 3 of 3</a:t>
            </a:r>
          </a:p>
        </p:txBody>
      </p:sp>
      <p:sp>
        <p:nvSpPr>
          <p:cNvPr id="715"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716" name="Safeguarding Foundations"/>
          <p:cNvSpPr txBox="1"/>
          <p:nvPr/>
        </p:nvSpPr>
        <p:spPr>
          <a:xfrm>
            <a:off x="149553" y="63019"/>
            <a:ext cx="4303269" cy="523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825500">
              <a:defRPr sz="2800">
                <a:solidFill>
                  <a:srgbClr val="000000"/>
                </a:solidFill>
              </a:defRPr>
            </a:lvl1pPr>
          </a:lstStyle>
          <a:p>
            <a:r>
              <a:t>Safeguarding Foundations</a:t>
            </a:r>
          </a:p>
        </p:txBody>
      </p:sp>
      <p:sp>
        <p:nvSpPr>
          <p:cNvPr id="717" name="Review your learning (Adults) - 3 of 3"/>
          <p:cNvSpPr txBox="1"/>
          <p:nvPr/>
        </p:nvSpPr>
        <p:spPr>
          <a:xfrm>
            <a:off x="149198" y="482006"/>
            <a:ext cx="7439750" cy="597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t>Review your learning (Adults) - 3 of 3</a:t>
            </a:r>
          </a:p>
        </p:txBody>
      </p:sp>
      <p:pic>
        <p:nvPicPr>
          <p:cNvPr id="718" name="logo.jpg" descr="logo.jpg"/>
          <p:cNvPicPr>
            <a:picLocks noChangeAspect="1"/>
          </p:cNvPicPr>
          <p:nvPr/>
        </p:nvPicPr>
        <p:blipFill>
          <a:blip r:embed="rId2"/>
          <a:stretch>
            <a:fillRect/>
          </a:stretch>
        </p:blipFill>
        <p:spPr>
          <a:xfrm>
            <a:off x="20330338" y="624478"/>
            <a:ext cx="3796966" cy="1456822"/>
          </a:xfrm>
          <a:prstGeom prst="rect">
            <a:avLst/>
          </a:prstGeom>
          <a:ln w="12700">
            <a:miter lim="400000"/>
          </a:ln>
        </p:spPr>
      </p:pic>
      <p:sp>
        <p:nvSpPr>
          <p:cNvPr id="719" name="In the Care Act (2014), &quot;supporting and encouraging people to make their own decisions and give informed consent&quot;  is the definition of which principle?…"/>
          <p:cNvSpPr txBox="1"/>
          <p:nvPr/>
        </p:nvSpPr>
        <p:spPr>
          <a:xfrm>
            <a:off x="900733" y="3298052"/>
            <a:ext cx="20685150" cy="71198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defTabSz="457200">
              <a:defRPr sz="3800" b="1" i="1">
                <a:solidFill>
                  <a:srgbClr val="333333"/>
                </a:solidFill>
                <a:latin typeface="Helvetica"/>
                <a:ea typeface="Helvetica"/>
                <a:cs typeface="Helvetica"/>
                <a:sym typeface="Helvetica"/>
              </a:defRPr>
            </a:pPr>
            <a:r>
              <a:rPr i="0" dirty="0"/>
              <a:t>In the Care Act (2014), "</a:t>
            </a:r>
            <a:r>
              <a:rPr dirty="0"/>
              <a:t>supporting and encouraging people to make their own decisions </a:t>
            </a:r>
            <a:endParaRPr lang="en-GB" dirty="0"/>
          </a:p>
          <a:p>
            <a:pPr algn="l" defTabSz="457200">
              <a:defRPr sz="3800" b="1" i="1">
                <a:solidFill>
                  <a:srgbClr val="333333"/>
                </a:solidFill>
                <a:latin typeface="Helvetica"/>
                <a:ea typeface="Helvetica"/>
                <a:cs typeface="Helvetica"/>
                <a:sym typeface="Helvetica"/>
              </a:defRPr>
            </a:pPr>
            <a:r>
              <a:rPr dirty="0"/>
              <a:t>and give informed consent"  </a:t>
            </a:r>
            <a:r>
              <a:rPr i="0" dirty="0"/>
              <a:t>is the definition of which principle?</a:t>
            </a:r>
          </a:p>
          <a:p>
            <a:pPr algn="l" defTabSz="457200">
              <a:defRPr sz="3800">
                <a:solidFill>
                  <a:srgbClr val="333333"/>
                </a:solidFill>
                <a:latin typeface="Helvetica"/>
                <a:ea typeface="Helvetica"/>
                <a:cs typeface="Helvetica"/>
                <a:sym typeface="Helvetica"/>
              </a:defRPr>
            </a:pPr>
            <a:endParaRPr i="0" dirty="0"/>
          </a:p>
          <a:p>
            <a:pPr algn="l" defTabSz="457200">
              <a:defRPr sz="3800">
                <a:solidFill>
                  <a:srgbClr val="333333"/>
                </a:solidFill>
                <a:latin typeface="Helvetica"/>
                <a:ea typeface="Helvetica"/>
                <a:cs typeface="Helvetica"/>
                <a:sym typeface="Helvetica"/>
              </a:defRPr>
            </a:pPr>
            <a:endParaRPr i="0" dirty="0"/>
          </a:p>
          <a:p>
            <a:pPr algn="l" defTabSz="457200">
              <a:defRPr sz="3800">
                <a:solidFill>
                  <a:srgbClr val="333333"/>
                </a:solidFill>
                <a:latin typeface="Helvetica"/>
                <a:ea typeface="Helvetica"/>
                <a:cs typeface="Helvetica"/>
                <a:sym typeface="Helvetica"/>
              </a:defRPr>
            </a:pPr>
            <a:endParaRPr i="0" dirty="0"/>
          </a:p>
          <a:p>
            <a:pPr marL="482600" indent="-482600" algn="l" defTabSz="457200">
              <a:buSzPct val="123000"/>
              <a:buChar char="•"/>
              <a:defRPr sz="3800">
                <a:solidFill>
                  <a:srgbClr val="333333"/>
                </a:solidFill>
                <a:latin typeface="Helvetica"/>
                <a:ea typeface="Helvetica"/>
                <a:cs typeface="Helvetica"/>
                <a:sym typeface="Helvetica"/>
              </a:defRPr>
            </a:pPr>
            <a:r>
              <a:rPr dirty="0"/>
              <a:t>Accountability</a:t>
            </a:r>
          </a:p>
          <a:p>
            <a:pPr marL="482600" indent="-482600" algn="l" defTabSz="457200">
              <a:buSzPct val="123000"/>
              <a:buChar char="•"/>
              <a:defRPr sz="3800">
                <a:solidFill>
                  <a:srgbClr val="333333"/>
                </a:solidFill>
                <a:latin typeface="Helvetica"/>
                <a:ea typeface="Helvetica"/>
                <a:cs typeface="Helvetica"/>
                <a:sym typeface="Helvetica"/>
              </a:defRPr>
            </a:pPr>
            <a:endParaRPr dirty="0"/>
          </a:p>
          <a:p>
            <a:pPr marL="482600" indent="-482600" algn="l" defTabSz="457200">
              <a:buSzPct val="123000"/>
              <a:buChar char="•"/>
              <a:defRPr sz="3800">
                <a:solidFill>
                  <a:srgbClr val="333333"/>
                </a:solidFill>
                <a:latin typeface="Helvetica"/>
                <a:ea typeface="Helvetica"/>
                <a:cs typeface="Helvetica"/>
                <a:sym typeface="Helvetica"/>
              </a:defRPr>
            </a:pPr>
            <a:endParaRPr dirty="0"/>
          </a:p>
          <a:p>
            <a:pPr marL="482600" indent="-482600" algn="l" defTabSz="457200">
              <a:buSzPct val="123000"/>
              <a:buChar char="•"/>
              <a:defRPr sz="3800">
                <a:solidFill>
                  <a:srgbClr val="333333"/>
                </a:solidFill>
                <a:latin typeface="Helvetica"/>
                <a:ea typeface="Helvetica"/>
                <a:cs typeface="Helvetica"/>
                <a:sym typeface="Helvetica"/>
              </a:defRPr>
            </a:pPr>
            <a:r>
              <a:rPr dirty="0"/>
              <a:t>Empowerment</a:t>
            </a:r>
          </a:p>
          <a:p>
            <a:pPr marL="482600" indent="-482600" algn="l" defTabSz="457200">
              <a:buSzPct val="123000"/>
              <a:buChar char="•"/>
              <a:defRPr sz="3800">
                <a:solidFill>
                  <a:srgbClr val="333333"/>
                </a:solidFill>
                <a:latin typeface="Helvetica"/>
                <a:ea typeface="Helvetica"/>
                <a:cs typeface="Helvetica"/>
                <a:sym typeface="Helvetica"/>
              </a:defRPr>
            </a:pPr>
            <a:endParaRPr dirty="0"/>
          </a:p>
          <a:p>
            <a:pPr marL="482600" indent="-482600" algn="l" defTabSz="457200">
              <a:buSzPct val="123000"/>
              <a:buChar char="•"/>
              <a:defRPr sz="3800">
                <a:solidFill>
                  <a:srgbClr val="333333"/>
                </a:solidFill>
                <a:latin typeface="Helvetica"/>
                <a:ea typeface="Helvetica"/>
                <a:cs typeface="Helvetica"/>
                <a:sym typeface="Helvetica"/>
              </a:defRPr>
            </a:pPr>
            <a:endParaRPr dirty="0"/>
          </a:p>
          <a:p>
            <a:pPr marL="482600" indent="-482600" algn="l" defTabSz="457200">
              <a:buSzPct val="123000"/>
              <a:buChar char="•"/>
              <a:defRPr sz="3800">
                <a:solidFill>
                  <a:srgbClr val="333333"/>
                </a:solidFill>
                <a:latin typeface="Helvetica"/>
                <a:ea typeface="Helvetica"/>
                <a:cs typeface="Helvetica"/>
                <a:sym typeface="Helvetica"/>
              </a:defRPr>
            </a:pPr>
            <a:r>
              <a:rPr dirty="0"/>
              <a:t>Proportionality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719"/>
                                        </p:tgtEl>
                                        <p:attrNameLst>
                                          <p:attrName>style.visibility</p:attrName>
                                        </p:attrNameLst>
                                      </p:cBhvr>
                                      <p:to>
                                        <p:strVal val="visible"/>
                                      </p:to>
                                    </p:set>
                                    <p:anim calcmode="lin" valueType="num">
                                      <p:cBhvr>
                                        <p:cTn id="7" dur="1000" fill="hold"/>
                                        <p:tgtEl>
                                          <p:spTgt spid="719"/>
                                        </p:tgtEl>
                                        <p:attrNameLst>
                                          <p:attrName>ppt_x</p:attrName>
                                        </p:attrNameLst>
                                      </p:cBhvr>
                                      <p:tavLst>
                                        <p:tav tm="0">
                                          <p:val>
                                            <p:strVal val="0-#ppt_w/2"/>
                                          </p:val>
                                        </p:tav>
                                        <p:tav tm="100000">
                                          <p:val>
                                            <p:strVal val="#ppt_x"/>
                                          </p:val>
                                        </p:tav>
                                      </p:tavLst>
                                    </p:anim>
                                    <p:anim calcmode="lin" valueType="num">
                                      <p:cBhvr>
                                        <p:cTn id="8" dur="1000" fill="hold"/>
                                        <p:tgtEl>
                                          <p:spTgt spid="7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9" grpId="1"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1" name="light-bulbs.jpg" descr="light-bulbs.jpg"/>
          <p:cNvPicPr>
            <a:picLocks noChangeAspect="1"/>
          </p:cNvPicPr>
          <p:nvPr/>
        </p:nvPicPr>
        <p:blipFill>
          <a:blip r:embed="rId2"/>
          <a:stretch>
            <a:fillRect/>
          </a:stretch>
        </p:blipFill>
        <p:spPr>
          <a:xfrm>
            <a:off x="-44456" y="184456"/>
            <a:ext cx="24472912" cy="13766013"/>
          </a:xfrm>
          <a:prstGeom prst="rect">
            <a:avLst/>
          </a:prstGeom>
          <a:ln w="12700">
            <a:miter lim="400000"/>
          </a:ln>
        </p:spPr>
      </p:pic>
      <p:sp>
        <p:nvSpPr>
          <p:cNvPr id="722" name="Rectangle"/>
          <p:cNvSpPr/>
          <p:nvPr/>
        </p:nvSpPr>
        <p:spPr>
          <a:xfrm>
            <a:off x="413" y="13450806"/>
            <a:ext cx="24383174" cy="390023"/>
          </a:xfrm>
          <a:prstGeom prst="rect">
            <a:avLst/>
          </a:prstGeom>
          <a:solidFill>
            <a:srgbClr val="929292"/>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723" name="Rounded Rectangle"/>
          <p:cNvSpPr/>
          <p:nvPr/>
        </p:nvSpPr>
        <p:spPr>
          <a:xfrm>
            <a:off x="-127000" y="13448673"/>
            <a:ext cx="17453386" cy="445090"/>
          </a:xfrm>
          <a:prstGeom prst="roundRect">
            <a:avLst>
              <a:gd name="adj" fmla="val 42800"/>
            </a:avLst>
          </a:prstGeom>
          <a:solidFill>
            <a:srgbClr val="6E9C37"/>
          </a:solidFill>
          <a:ln w="12700">
            <a:miter lim="400000"/>
          </a:ln>
        </p:spPr>
        <p:txBody>
          <a:bodyPr lIns="50800" tIns="50800" rIns="50800" bIns="50800" anchor="ctr"/>
          <a:lstStyle/>
          <a:p>
            <a:pPr defTabSz="825500">
              <a:defRPr sz="3200">
                <a:solidFill>
                  <a:srgbClr val="6D9B36"/>
                </a:solidFill>
                <a:latin typeface="Helvetica Neue Medium"/>
                <a:ea typeface="Helvetica Neue Medium"/>
                <a:cs typeface="Helvetica Neue Medium"/>
                <a:sym typeface="Helvetica Neue Medium"/>
              </a:defRPr>
            </a:pPr>
            <a:endParaRPr/>
          </a:p>
        </p:txBody>
      </p:sp>
      <p:sp>
        <p:nvSpPr>
          <p:cNvPr id="724" name="A reminder to take care of ourselves"/>
          <p:cNvSpPr txBox="1"/>
          <p:nvPr/>
        </p:nvSpPr>
        <p:spPr>
          <a:xfrm>
            <a:off x="44246" y="13419981"/>
            <a:ext cx="3409189" cy="3246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1500" b="1">
                <a:solidFill>
                  <a:srgbClr val="FFFFFF"/>
                </a:solidFill>
              </a:defRPr>
            </a:lvl1pPr>
          </a:lstStyle>
          <a:p>
            <a:r>
              <a:t>A reminder to take care of ourselves</a:t>
            </a:r>
          </a:p>
        </p:txBody>
      </p:sp>
      <p:sp>
        <p:nvSpPr>
          <p:cNvPr id="725"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726" name="Safeguarding Foundations"/>
          <p:cNvSpPr txBox="1"/>
          <p:nvPr/>
        </p:nvSpPr>
        <p:spPr>
          <a:xfrm>
            <a:off x="149553" y="63019"/>
            <a:ext cx="4303269" cy="523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825500">
              <a:defRPr sz="2800">
                <a:solidFill>
                  <a:srgbClr val="000000"/>
                </a:solidFill>
              </a:defRPr>
            </a:lvl1pPr>
          </a:lstStyle>
          <a:p>
            <a:r>
              <a:t>Safeguarding Foundations</a:t>
            </a:r>
          </a:p>
        </p:txBody>
      </p:sp>
      <p:sp>
        <p:nvSpPr>
          <p:cNvPr id="727" name="Protecting ourselves as well as others"/>
          <p:cNvSpPr txBox="1"/>
          <p:nvPr/>
        </p:nvSpPr>
        <p:spPr>
          <a:xfrm>
            <a:off x="149198" y="482006"/>
            <a:ext cx="7828256" cy="597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t>Protecting ourselves as well as others </a:t>
            </a:r>
          </a:p>
        </p:txBody>
      </p:sp>
      <p:pic>
        <p:nvPicPr>
          <p:cNvPr id="728"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grpSp>
        <p:nvGrpSpPr>
          <p:cNvPr id="734" name="Group"/>
          <p:cNvGrpSpPr/>
          <p:nvPr/>
        </p:nvGrpSpPr>
        <p:grpSpPr>
          <a:xfrm>
            <a:off x="4696378" y="3747227"/>
            <a:ext cx="15580394" cy="7975601"/>
            <a:chOff x="0" y="0"/>
            <a:chExt cx="15580392" cy="7975600"/>
          </a:xfrm>
        </p:grpSpPr>
        <p:sp>
          <p:nvSpPr>
            <p:cNvPr id="729" name="Visiting individuals or families in their own home by yourself.…"/>
            <p:cNvSpPr txBox="1"/>
            <p:nvPr/>
          </p:nvSpPr>
          <p:spPr>
            <a:xfrm>
              <a:off x="665281" y="-1"/>
              <a:ext cx="14915112" cy="7975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gn="l" defTabSz="457200">
                <a:lnSpc>
                  <a:spcPct val="150000"/>
                </a:lnSpc>
                <a:defRPr sz="5200">
                  <a:solidFill>
                    <a:srgbClr val="FFFFFF"/>
                  </a:solidFill>
                  <a:effectLst>
                    <a:outerShdw blurRad="12700" dist="35921" dir="2700000" rotWithShape="0">
                      <a:srgbClr val="000000"/>
                    </a:outerShdw>
                  </a:effectLst>
                  <a:latin typeface="Helvetica"/>
                  <a:ea typeface="Helvetica"/>
                  <a:cs typeface="Helvetica"/>
                  <a:sym typeface="Helvetica"/>
                </a:defRPr>
              </a:pPr>
              <a:r>
                <a:t>Visiting individuals or families in their own home by yourself.</a:t>
              </a:r>
            </a:p>
            <a:p>
              <a:pPr algn="l" defTabSz="457200">
                <a:lnSpc>
                  <a:spcPct val="150000"/>
                </a:lnSpc>
                <a:defRPr sz="5200">
                  <a:solidFill>
                    <a:srgbClr val="FFFFFF"/>
                  </a:solidFill>
                  <a:effectLst>
                    <a:outerShdw blurRad="12700" dist="35921" dir="2700000" rotWithShape="0">
                      <a:srgbClr val="000000"/>
                    </a:outerShdw>
                  </a:effectLst>
                  <a:latin typeface="Helvetica"/>
                  <a:ea typeface="Helvetica"/>
                  <a:cs typeface="Helvetica"/>
                  <a:sym typeface="Helvetica"/>
                </a:defRPr>
              </a:pPr>
              <a:r>
                <a:t>Meeting on a one-to-one basis with a young person.</a:t>
              </a:r>
            </a:p>
            <a:p>
              <a:pPr algn="l" defTabSz="457200">
                <a:lnSpc>
                  <a:spcPct val="150000"/>
                </a:lnSpc>
                <a:defRPr sz="5200">
                  <a:solidFill>
                    <a:srgbClr val="FFFFFF"/>
                  </a:solidFill>
                  <a:effectLst>
                    <a:outerShdw blurRad="12700" dist="35921" dir="2700000" rotWithShape="0">
                      <a:srgbClr val="000000"/>
                    </a:outerShdw>
                  </a:effectLst>
                  <a:latin typeface="Helvetica"/>
                  <a:ea typeface="Helvetica"/>
                  <a:cs typeface="Helvetica"/>
                  <a:sym typeface="Helvetica"/>
                </a:defRPr>
              </a:pPr>
              <a:r>
                <a:t>Giving a lift to another person in your own car.</a:t>
              </a:r>
            </a:p>
            <a:p>
              <a:pPr algn="l" defTabSz="457200">
                <a:lnSpc>
                  <a:spcPct val="150000"/>
                </a:lnSpc>
                <a:defRPr sz="5200">
                  <a:solidFill>
                    <a:srgbClr val="FFFFFF"/>
                  </a:solidFill>
                  <a:effectLst>
                    <a:outerShdw blurRad="12700" dist="35921" dir="2700000" rotWithShape="0">
                      <a:srgbClr val="000000"/>
                    </a:outerShdw>
                  </a:effectLst>
                  <a:latin typeface="Helvetica"/>
                  <a:ea typeface="Helvetica"/>
                  <a:cs typeface="Helvetica"/>
                  <a:sym typeface="Helvetica"/>
                </a:defRPr>
              </a:pPr>
              <a:r>
                <a:t>Children arriving early for an event whilst you are setting up by yourself.</a:t>
              </a:r>
            </a:p>
          </p:txBody>
        </p:sp>
        <p:pic>
          <p:nvPicPr>
            <p:cNvPr id="730" name="map-marker-alt-solid.png" descr="map-marker-alt-solid.png"/>
            <p:cNvPicPr>
              <a:picLocks noChangeAspect="1"/>
            </p:cNvPicPr>
            <p:nvPr/>
          </p:nvPicPr>
          <p:blipFill>
            <a:blip r:embed="rId4"/>
            <a:stretch>
              <a:fillRect/>
            </a:stretch>
          </p:blipFill>
          <p:spPr>
            <a:xfrm>
              <a:off x="0" y="29512"/>
              <a:ext cx="573425" cy="764567"/>
            </a:xfrm>
            <a:prstGeom prst="rect">
              <a:avLst/>
            </a:prstGeom>
            <a:ln w="12700" cap="flat">
              <a:noFill/>
              <a:miter lim="400000"/>
            </a:ln>
            <a:effectLst/>
          </p:spPr>
        </p:pic>
        <p:pic>
          <p:nvPicPr>
            <p:cNvPr id="731" name="map-marker-alt-solid.png" descr="map-marker-alt-solid.png"/>
            <p:cNvPicPr>
              <a:picLocks noChangeAspect="1"/>
            </p:cNvPicPr>
            <p:nvPr/>
          </p:nvPicPr>
          <p:blipFill>
            <a:blip r:embed="rId4"/>
            <a:stretch>
              <a:fillRect/>
            </a:stretch>
          </p:blipFill>
          <p:spPr>
            <a:xfrm>
              <a:off x="0" y="2417869"/>
              <a:ext cx="573425" cy="764566"/>
            </a:xfrm>
            <a:prstGeom prst="rect">
              <a:avLst/>
            </a:prstGeom>
            <a:ln w="12700" cap="flat">
              <a:noFill/>
              <a:miter lim="400000"/>
            </a:ln>
            <a:effectLst/>
          </p:spPr>
        </p:pic>
        <p:pic>
          <p:nvPicPr>
            <p:cNvPr id="732" name="map-marker-alt-solid.png" descr="map-marker-alt-solid.png"/>
            <p:cNvPicPr>
              <a:picLocks noChangeAspect="1"/>
            </p:cNvPicPr>
            <p:nvPr/>
          </p:nvPicPr>
          <p:blipFill>
            <a:blip r:embed="rId4"/>
            <a:stretch>
              <a:fillRect/>
            </a:stretch>
          </p:blipFill>
          <p:spPr>
            <a:xfrm>
              <a:off x="0" y="4806225"/>
              <a:ext cx="573425" cy="764566"/>
            </a:xfrm>
            <a:prstGeom prst="rect">
              <a:avLst/>
            </a:prstGeom>
            <a:ln w="12700" cap="flat">
              <a:noFill/>
              <a:miter lim="400000"/>
            </a:ln>
            <a:effectLst/>
          </p:spPr>
        </p:pic>
        <p:pic>
          <p:nvPicPr>
            <p:cNvPr id="733" name="map-marker-alt-solid.png" descr="map-marker-alt-solid.png"/>
            <p:cNvPicPr>
              <a:picLocks noChangeAspect="1"/>
            </p:cNvPicPr>
            <p:nvPr/>
          </p:nvPicPr>
          <p:blipFill>
            <a:blip r:embed="rId4"/>
            <a:stretch>
              <a:fillRect/>
            </a:stretch>
          </p:blipFill>
          <p:spPr>
            <a:xfrm>
              <a:off x="0" y="5954945"/>
              <a:ext cx="573425" cy="764567"/>
            </a:xfrm>
            <a:prstGeom prst="rect">
              <a:avLst/>
            </a:prstGeom>
            <a:ln w="12700" cap="flat">
              <a:noFill/>
              <a:miter lim="400000"/>
            </a:ln>
            <a:effectLst/>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734"/>
                                        </p:tgtEl>
                                        <p:attrNameLst>
                                          <p:attrName>style.visibility</p:attrName>
                                        </p:attrNameLst>
                                      </p:cBhvr>
                                      <p:to>
                                        <p:strVal val="visible"/>
                                      </p:to>
                                    </p:set>
                                    <p:anim calcmode="lin" valueType="num">
                                      <p:cBhvr>
                                        <p:cTn id="7" dur="700" fill="hold"/>
                                        <p:tgtEl>
                                          <p:spTgt spid="734"/>
                                        </p:tgtEl>
                                        <p:attrNameLst>
                                          <p:attrName>ppt_w</p:attrName>
                                        </p:attrNameLst>
                                      </p:cBhvr>
                                      <p:tavLst>
                                        <p:tav tm="0">
                                          <p:val>
                                            <p:fltVal val="0"/>
                                          </p:val>
                                        </p:tav>
                                        <p:tav tm="100000">
                                          <p:val>
                                            <p:strVal val="#ppt_w"/>
                                          </p:val>
                                        </p:tav>
                                      </p:tavLst>
                                    </p:anim>
                                    <p:anim calcmode="lin" valueType="num">
                                      <p:cBhvr>
                                        <p:cTn id="8" dur="700" fill="hold"/>
                                        <p:tgtEl>
                                          <p:spTgt spid="73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4" grpId="1"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6" name="questions.jpg" descr="questions.jpg"/>
          <p:cNvPicPr>
            <a:picLocks noChangeAspect="1"/>
          </p:cNvPicPr>
          <p:nvPr/>
        </p:nvPicPr>
        <p:blipFill>
          <a:blip r:embed="rId2"/>
          <a:stretch>
            <a:fillRect/>
          </a:stretch>
        </p:blipFill>
        <p:spPr>
          <a:xfrm>
            <a:off x="-63596" y="-514757"/>
            <a:ext cx="24447182" cy="16298121"/>
          </a:xfrm>
          <a:prstGeom prst="rect">
            <a:avLst/>
          </a:prstGeom>
          <a:ln w="12700">
            <a:miter lim="400000"/>
          </a:ln>
        </p:spPr>
      </p:pic>
      <p:grpSp>
        <p:nvGrpSpPr>
          <p:cNvPr id="739" name="Group"/>
          <p:cNvGrpSpPr/>
          <p:nvPr/>
        </p:nvGrpSpPr>
        <p:grpSpPr>
          <a:xfrm>
            <a:off x="3293460" y="3695740"/>
            <a:ext cx="17797081" cy="6645790"/>
            <a:chOff x="0" y="0"/>
            <a:chExt cx="17797080" cy="6645789"/>
          </a:xfrm>
        </p:grpSpPr>
        <p:sp>
          <p:nvSpPr>
            <p:cNvPr id="737" name="Rounded Rectangle"/>
            <p:cNvSpPr/>
            <p:nvPr/>
          </p:nvSpPr>
          <p:spPr>
            <a:xfrm>
              <a:off x="0" y="0"/>
              <a:ext cx="17797080" cy="6645789"/>
            </a:xfrm>
            <a:prstGeom prst="roundRect">
              <a:avLst>
                <a:gd name="adj" fmla="val 12808"/>
              </a:avLst>
            </a:prstGeom>
            <a:solidFill>
              <a:srgbClr val="FFFFFF"/>
            </a:solidFill>
            <a:ln w="12700" cap="flat">
              <a:noFill/>
              <a:miter lim="400000"/>
            </a:ln>
            <a:effectLst>
              <a:outerShdw blurRad="63500" dist="25400" dir="5400000" rotWithShape="0">
                <a:srgbClr val="000000">
                  <a:alpha val="50000"/>
                </a:srgbClr>
              </a:outerShdw>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738" name="Welcome to the final assessment for Safeguarding Foundations.…"/>
            <p:cNvSpPr txBox="1"/>
            <p:nvPr/>
          </p:nvSpPr>
          <p:spPr>
            <a:xfrm>
              <a:off x="263004" y="2234134"/>
              <a:ext cx="17271071" cy="217751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gn="l" defTabSz="457200">
                <a:defRPr sz="3371" b="1">
                  <a:solidFill>
                    <a:srgbClr val="333333"/>
                  </a:solidFill>
                  <a:latin typeface="Helvetica"/>
                  <a:ea typeface="Helvetica"/>
                  <a:cs typeface="Helvetica"/>
                  <a:sym typeface="Helvetica"/>
                </a:defRPr>
              </a:pPr>
              <a:r>
                <a:rPr dirty="0"/>
                <a:t>Welcome to the final assessment for Safeguarding Foundations.</a:t>
              </a:r>
            </a:p>
            <a:p>
              <a:pPr algn="l" defTabSz="457200">
                <a:defRPr sz="3371">
                  <a:solidFill>
                    <a:srgbClr val="333333"/>
                  </a:solidFill>
                  <a:latin typeface="Helvetica"/>
                  <a:ea typeface="Helvetica"/>
                  <a:cs typeface="Helvetica"/>
                  <a:sym typeface="Helvetica"/>
                </a:defRPr>
              </a:pPr>
              <a:r>
                <a:rPr dirty="0"/>
                <a:t>During this assessment you will be asked to apply your learning from this course to </a:t>
              </a:r>
              <a:r>
                <a:rPr lang="en-GB" b="1" dirty="0"/>
                <a:t>THREE</a:t>
              </a:r>
              <a:r>
                <a:rPr lang="en-GB" dirty="0"/>
                <a:t> </a:t>
              </a:r>
              <a:r>
                <a:rPr dirty="0"/>
                <a:t>different ministry practice scenarios.</a:t>
              </a:r>
            </a:p>
            <a:p>
              <a:pPr algn="l" defTabSz="457200">
                <a:defRPr sz="3371">
                  <a:solidFill>
                    <a:srgbClr val="333333"/>
                  </a:solidFill>
                  <a:latin typeface="Helvetica"/>
                  <a:ea typeface="Helvetica"/>
                  <a:cs typeface="Helvetica"/>
                  <a:sym typeface="Helvetica"/>
                </a:defRPr>
              </a:pPr>
              <a:endParaRPr dirty="0"/>
            </a:p>
          </p:txBody>
        </p:sp>
      </p:grpSp>
      <p:sp>
        <p:nvSpPr>
          <p:cNvPr id="740" name="Rectangle"/>
          <p:cNvSpPr/>
          <p:nvPr/>
        </p:nvSpPr>
        <p:spPr>
          <a:xfrm>
            <a:off x="413" y="13450806"/>
            <a:ext cx="24383174" cy="390023"/>
          </a:xfrm>
          <a:prstGeom prst="rect">
            <a:avLst/>
          </a:prstGeom>
          <a:solidFill>
            <a:srgbClr val="929292"/>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741" name="Rounded Rectangle"/>
          <p:cNvSpPr/>
          <p:nvPr/>
        </p:nvSpPr>
        <p:spPr>
          <a:xfrm>
            <a:off x="-127000" y="13448673"/>
            <a:ext cx="17937515" cy="445090"/>
          </a:xfrm>
          <a:prstGeom prst="roundRect">
            <a:avLst>
              <a:gd name="adj" fmla="val 42800"/>
            </a:avLst>
          </a:prstGeom>
          <a:solidFill>
            <a:srgbClr val="6E9C37"/>
          </a:solidFill>
          <a:ln w="12700">
            <a:miter lim="400000"/>
          </a:ln>
        </p:spPr>
        <p:txBody>
          <a:bodyPr lIns="50800" tIns="50800" rIns="50800" bIns="50800" anchor="ctr"/>
          <a:lstStyle/>
          <a:p>
            <a:pPr defTabSz="825500">
              <a:defRPr sz="3200">
                <a:solidFill>
                  <a:srgbClr val="6D9B36"/>
                </a:solidFill>
                <a:latin typeface="Helvetica Neue Medium"/>
                <a:ea typeface="Helvetica Neue Medium"/>
                <a:cs typeface="Helvetica Neue Medium"/>
                <a:sym typeface="Helvetica Neue Medium"/>
              </a:defRPr>
            </a:pPr>
            <a:endParaRPr/>
          </a:p>
        </p:txBody>
      </p:sp>
      <p:sp>
        <p:nvSpPr>
          <p:cNvPr id="742" name="Part 5 - Final Assessment"/>
          <p:cNvSpPr txBox="1"/>
          <p:nvPr/>
        </p:nvSpPr>
        <p:spPr>
          <a:xfrm>
            <a:off x="44246" y="13419981"/>
            <a:ext cx="2431734" cy="3246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1500" b="1">
                <a:solidFill>
                  <a:srgbClr val="FFFFFF"/>
                </a:solidFill>
              </a:defRPr>
            </a:lvl1pPr>
          </a:lstStyle>
          <a:p>
            <a:r>
              <a:t>Part 5 - Final Assessment</a:t>
            </a:r>
          </a:p>
        </p:txBody>
      </p:sp>
      <p:sp>
        <p:nvSpPr>
          <p:cNvPr id="743"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744" name="Safeguarding Foundations"/>
          <p:cNvSpPr txBox="1"/>
          <p:nvPr/>
        </p:nvSpPr>
        <p:spPr>
          <a:xfrm>
            <a:off x="149553" y="63019"/>
            <a:ext cx="4303269" cy="523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825500">
              <a:defRPr sz="2800">
                <a:solidFill>
                  <a:srgbClr val="000000"/>
                </a:solidFill>
              </a:defRPr>
            </a:lvl1pPr>
          </a:lstStyle>
          <a:p>
            <a:r>
              <a:t>Safeguarding Foundations</a:t>
            </a:r>
          </a:p>
        </p:txBody>
      </p:sp>
      <p:sp>
        <p:nvSpPr>
          <p:cNvPr id="745" name="Final assessment - introduction"/>
          <p:cNvSpPr txBox="1"/>
          <p:nvPr/>
        </p:nvSpPr>
        <p:spPr>
          <a:xfrm>
            <a:off x="149198" y="482006"/>
            <a:ext cx="6407088" cy="597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t>Final assessment - introduction</a:t>
            </a:r>
          </a:p>
        </p:txBody>
      </p:sp>
      <p:pic>
        <p:nvPicPr>
          <p:cNvPr id="746"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739"/>
                                        </p:tgtEl>
                                        <p:attrNameLst>
                                          <p:attrName>style.visibility</p:attrName>
                                        </p:attrNameLst>
                                      </p:cBhvr>
                                      <p:to>
                                        <p:strVal val="visible"/>
                                      </p:to>
                                    </p:set>
                                    <p:anim calcmode="lin" valueType="num">
                                      <p:cBhvr>
                                        <p:cTn id="7" dur="800" fill="hold"/>
                                        <p:tgtEl>
                                          <p:spTgt spid="739"/>
                                        </p:tgtEl>
                                        <p:attrNameLst>
                                          <p:attrName>ppt_w</p:attrName>
                                        </p:attrNameLst>
                                      </p:cBhvr>
                                      <p:tavLst>
                                        <p:tav tm="0">
                                          <p:val>
                                            <p:fltVal val="0"/>
                                          </p:val>
                                        </p:tav>
                                        <p:tav tm="100000">
                                          <p:val>
                                            <p:strVal val="#ppt_w"/>
                                          </p:val>
                                        </p:tav>
                                      </p:tavLst>
                                    </p:anim>
                                    <p:anim calcmode="lin" valueType="num">
                                      <p:cBhvr>
                                        <p:cTn id="8" dur="800" fill="hold"/>
                                        <p:tgtEl>
                                          <p:spTgt spid="73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9" grpId="1"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4A4B3"/>
        </a:solidFill>
        <a:effectLst/>
      </p:bgPr>
    </p:bg>
    <p:spTree>
      <p:nvGrpSpPr>
        <p:cNvPr id="1" name=""/>
        <p:cNvGrpSpPr/>
        <p:nvPr/>
      </p:nvGrpSpPr>
      <p:grpSpPr>
        <a:xfrm>
          <a:off x="0" y="0"/>
          <a:ext cx="0" cy="0"/>
          <a:chOff x="0" y="0"/>
          <a:chExt cx="0" cy="0"/>
        </a:xfrm>
      </p:grpSpPr>
      <p:sp>
        <p:nvSpPr>
          <p:cNvPr id="219" name="Rectangle"/>
          <p:cNvSpPr/>
          <p:nvPr/>
        </p:nvSpPr>
        <p:spPr>
          <a:xfrm>
            <a:off x="413" y="13450806"/>
            <a:ext cx="24383174" cy="390023"/>
          </a:xfrm>
          <a:prstGeom prst="rect">
            <a:avLst/>
          </a:prstGeom>
          <a:solidFill>
            <a:srgbClr val="929292"/>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20" name="Rounded Rectangle"/>
          <p:cNvSpPr/>
          <p:nvPr/>
        </p:nvSpPr>
        <p:spPr>
          <a:xfrm>
            <a:off x="-127000" y="13461910"/>
            <a:ext cx="1928416" cy="390022"/>
          </a:xfrm>
          <a:prstGeom prst="roundRect">
            <a:avLst>
              <a:gd name="adj" fmla="val 48843"/>
            </a:avLst>
          </a:prstGeom>
          <a:solidFill>
            <a:srgbClr val="6E9C37"/>
          </a:solidFill>
          <a:ln w="12700">
            <a:miter lim="400000"/>
          </a:ln>
        </p:spPr>
        <p:txBody>
          <a:bodyPr lIns="50800" tIns="50800" rIns="50800" bIns="50800" anchor="ctr"/>
          <a:lstStyle/>
          <a:p>
            <a:pPr defTabSz="825500">
              <a:defRPr sz="3200">
                <a:solidFill>
                  <a:srgbClr val="6D9B36"/>
                </a:solidFill>
                <a:latin typeface="Helvetica Neue Medium"/>
                <a:ea typeface="Helvetica Neue Medium"/>
                <a:cs typeface="Helvetica Neue Medium"/>
                <a:sym typeface="Helvetica Neue Medium"/>
              </a:defRPr>
            </a:pPr>
            <a:endParaRPr/>
          </a:p>
        </p:txBody>
      </p:sp>
      <p:sp>
        <p:nvSpPr>
          <p:cNvPr id="221" name="Part 1 - Learning from experience"/>
          <p:cNvSpPr txBox="1"/>
          <p:nvPr/>
        </p:nvSpPr>
        <p:spPr>
          <a:xfrm>
            <a:off x="67251" y="13413446"/>
            <a:ext cx="3011552" cy="3123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1400" b="1">
                <a:solidFill>
                  <a:srgbClr val="FFFFFF"/>
                </a:solidFill>
              </a:defRPr>
            </a:lvl1pPr>
          </a:lstStyle>
          <a:p>
            <a:r>
              <a:t>Part 1 - Learning from experience </a:t>
            </a:r>
          </a:p>
        </p:txBody>
      </p:sp>
      <p:sp>
        <p:nvSpPr>
          <p:cNvPr id="222"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23" name="Safeguarding Foundations"/>
          <p:cNvSpPr txBox="1"/>
          <p:nvPr/>
        </p:nvSpPr>
        <p:spPr>
          <a:xfrm>
            <a:off x="149553" y="63019"/>
            <a:ext cx="4303269" cy="523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825500">
              <a:defRPr sz="2800">
                <a:solidFill>
                  <a:srgbClr val="000000"/>
                </a:solidFill>
              </a:defRPr>
            </a:lvl1pPr>
          </a:lstStyle>
          <a:p>
            <a:r>
              <a:t>Safeguarding Foundations</a:t>
            </a:r>
          </a:p>
        </p:txBody>
      </p:sp>
      <p:sp>
        <p:nvSpPr>
          <p:cNvPr id="224" name="Opening Activity - Perspectives"/>
          <p:cNvSpPr txBox="1"/>
          <p:nvPr/>
        </p:nvSpPr>
        <p:spPr>
          <a:xfrm>
            <a:off x="149198" y="482006"/>
            <a:ext cx="6377331" cy="597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t>Opening Activity - Perspectives</a:t>
            </a:r>
          </a:p>
        </p:txBody>
      </p:sp>
      <p:pic>
        <p:nvPicPr>
          <p:cNvPr id="225" name="logo.jpg" descr="logo.jpg"/>
          <p:cNvPicPr>
            <a:picLocks noChangeAspect="1"/>
          </p:cNvPicPr>
          <p:nvPr/>
        </p:nvPicPr>
        <p:blipFill>
          <a:blip r:embed="rId2"/>
          <a:stretch>
            <a:fillRect/>
          </a:stretch>
        </p:blipFill>
        <p:spPr>
          <a:xfrm>
            <a:off x="20330338" y="624478"/>
            <a:ext cx="3796966" cy="1456822"/>
          </a:xfrm>
          <a:prstGeom prst="rect">
            <a:avLst/>
          </a:prstGeom>
          <a:ln w="12700">
            <a:miter lim="400000"/>
          </a:ln>
        </p:spPr>
      </p:pic>
      <p:pic>
        <p:nvPicPr>
          <p:cNvPr id="226" name="perspectives.jpg" descr="perspectives.jpg"/>
          <p:cNvPicPr>
            <a:picLocks noChangeAspect="1"/>
          </p:cNvPicPr>
          <p:nvPr/>
        </p:nvPicPr>
        <p:blipFill>
          <a:blip r:embed="rId3"/>
          <a:stretch>
            <a:fillRect/>
          </a:stretch>
        </p:blipFill>
        <p:spPr>
          <a:xfrm>
            <a:off x="546992" y="2166448"/>
            <a:ext cx="7810501" cy="10160001"/>
          </a:xfrm>
          <a:prstGeom prst="rect">
            <a:avLst/>
          </a:prstGeom>
          <a:ln w="12700">
            <a:miter lim="400000"/>
          </a:ln>
        </p:spPr>
      </p:pic>
      <p:grpSp>
        <p:nvGrpSpPr>
          <p:cNvPr id="229" name="Group"/>
          <p:cNvGrpSpPr/>
          <p:nvPr/>
        </p:nvGrpSpPr>
        <p:grpSpPr>
          <a:xfrm>
            <a:off x="8777571" y="4707654"/>
            <a:ext cx="7387928" cy="2297610"/>
            <a:chOff x="0" y="0"/>
            <a:chExt cx="7387927" cy="2297608"/>
          </a:xfrm>
        </p:grpSpPr>
        <p:sp>
          <p:nvSpPr>
            <p:cNvPr id="227" name="Rectangle"/>
            <p:cNvSpPr/>
            <p:nvPr/>
          </p:nvSpPr>
          <p:spPr>
            <a:xfrm>
              <a:off x="0" y="0"/>
              <a:ext cx="7387928" cy="2297609"/>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28" name="It's natural that we bring our own interpretation to the picture..."/>
            <p:cNvSpPr txBox="1"/>
            <p:nvPr/>
          </p:nvSpPr>
          <p:spPr>
            <a:xfrm>
              <a:off x="76795" y="939254"/>
              <a:ext cx="7234338" cy="419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lgn="l" defTabSz="457200">
                <a:defRPr sz="2043">
                  <a:solidFill>
                    <a:srgbClr val="333333"/>
                  </a:solidFill>
                  <a:latin typeface="Helvetica"/>
                  <a:ea typeface="Helvetica"/>
                  <a:cs typeface="Helvetica"/>
                  <a:sym typeface="Helvetica"/>
                </a:defRPr>
              </a:pPr>
              <a:r>
                <a:rPr dirty="0"/>
                <a:t>It's natural that we bring our own </a:t>
              </a:r>
              <a:r>
                <a:rPr i="1" dirty="0"/>
                <a:t>interpretation</a:t>
              </a:r>
              <a:r>
                <a:rPr dirty="0"/>
                <a:t> to the picture...</a:t>
              </a:r>
            </a:p>
          </p:txBody>
        </p:sp>
      </p:grpSp>
      <p:grpSp>
        <p:nvGrpSpPr>
          <p:cNvPr id="232" name="Group"/>
          <p:cNvGrpSpPr/>
          <p:nvPr/>
        </p:nvGrpSpPr>
        <p:grpSpPr>
          <a:xfrm>
            <a:off x="16526747" y="4707654"/>
            <a:ext cx="7387929" cy="2297610"/>
            <a:chOff x="0" y="0"/>
            <a:chExt cx="7387927" cy="2297608"/>
          </a:xfrm>
        </p:grpSpPr>
        <p:sp>
          <p:nvSpPr>
            <p:cNvPr id="230" name="Rectangle"/>
            <p:cNvSpPr/>
            <p:nvPr/>
          </p:nvSpPr>
          <p:spPr>
            <a:xfrm>
              <a:off x="0" y="0"/>
              <a:ext cx="7387928" cy="2297609"/>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31" name="Sometimes what we see is shaped by what we expect to see..."/>
            <p:cNvSpPr txBox="1"/>
            <p:nvPr/>
          </p:nvSpPr>
          <p:spPr>
            <a:xfrm>
              <a:off x="36805" y="939254"/>
              <a:ext cx="7314318" cy="419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lgn="l" defTabSz="457200">
                <a:defRPr sz="2043">
                  <a:solidFill>
                    <a:srgbClr val="333333"/>
                  </a:solidFill>
                  <a:latin typeface="Helvetica"/>
                  <a:ea typeface="Helvetica"/>
                  <a:cs typeface="Helvetica"/>
                  <a:sym typeface="Helvetica"/>
                </a:defRPr>
              </a:pPr>
              <a:r>
                <a:rPr dirty="0"/>
                <a:t>Sometimes what we see is shaped by what we </a:t>
              </a:r>
              <a:r>
                <a:rPr i="1" dirty="0"/>
                <a:t>expect</a:t>
              </a:r>
              <a:r>
                <a:rPr dirty="0"/>
                <a:t> to see...</a:t>
              </a:r>
            </a:p>
          </p:txBody>
        </p:sp>
      </p:grpSp>
      <p:grpSp>
        <p:nvGrpSpPr>
          <p:cNvPr id="235" name="Group"/>
          <p:cNvGrpSpPr/>
          <p:nvPr/>
        </p:nvGrpSpPr>
        <p:grpSpPr>
          <a:xfrm>
            <a:off x="8777571" y="7810941"/>
            <a:ext cx="7387928" cy="2297609"/>
            <a:chOff x="0" y="0"/>
            <a:chExt cx="7387927" cy="2297608"/>
          </a:xfrm>
        </p:grpSpPr>
        <p:sp>
          <p:nvSpPr>
            <p:cNvPr id="233" name="Rectangle"/>
            <p:cNvSpPr/>
            <p:nvPr/>
          </p:nvSpPr>
          <p:spPr>
            <a:xfrm>
              <a:off x="0" y="0"/>
              <a:ext cx="7387928" cy="2297609"/>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34" name="Sometimes, what we see is what we prefer to see...."/>
            <p:cNvSpPr txBox="1"/>
            <p:nvPr/>
          </p:nvSpPr>
          <p:spPr>
            <a:xfrm>
              <a:off x="643059" y="939254"/>
              <a:ext cx="6101810" cy="419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lgn="l" defTabSz="457200">
                <a:defRPr sz="2043">
                  <a:solidFill>
                    <a:srgbClr val="333333"/>
                  </a:solidFill>
                  <a:latin typeface="Helvetica"/>
                  <a:ea typeface="Helvetica"/>
                  <a:cs typeface="Helvetica"/>
                  <a:sym typeface="Helvetica"/>
                </a:defRPr>
              </a:pPr>
              <a:r>
                <a:rPr dirty="0"/>
                <a:t>Sometimes, what we see is what we </a:t>
              </a:r>
              <a:r>
                <a:rPr i="1" dirty="0"/>
                <a:t>prefer</a:t>
              </a:r>
              <a:r>
                <a:rPr dirty="0"/>
                <a:t> to see....</a:t>
              </a:r>
            </a:p>
          </p:txBody>
        </p:sp>
      </p:grpSp>
      <p:grpSp>
        <p:nvGrpSpPr>
          <p:cNvPr id="238" name="Group"/>
          <p:cNvGrpSpPr/>
          <p:nvPr/>
        </p:nvGrpSpPr>
        <p:grpSpPr>
          <a:xfrm>
            <a:off x="16526747" y="7810941"/>
            <a:ext cx="7387929" cy="2297609"/>
            <a:chOff x="0" y="0"/>
            <a:chExt cx="7387927" cy="2297608"/>
          </a:xfrm>
        </p:grpSpPr>
        <p:sp>
          <p:nvSpPr>
            <p:cNvPr id="236" name="Rectangle"/>
            <p:cNvSpPr/>
            <p:nvPr/>
          </p:nvSpPr>
          <p:spPr>
            <a:xfrm>
              <a:off x="0" y="0"/>
              <a:ext cx="7387928" cy="2297609"/>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37" name="These factors often play a role in safeguarding situations"/>
            <p:cNvSpPr txBox="1"/>
            <p:nvPr/>
          </p:nvSpPr>
          <p:spPr>
            <a:xfrm>
              <a:off x="382837" y="939254"/>
              <a:ext cx="6622252" cy="419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l" defTabSz="457200">
                <a:defRPr sz="2043">
                  <a:solidFill>
                    <a:srgbClr val="FF0000"/>
                  </a:solidFill>
                  <a:latin typeface="Helvetica"/>
                  <a:ea typeface="Helvetica"/>
                  <a:cs typeface="Helvetica"/>
                  <a:sym typeface="Helvetica"/>
                </a:defRPr>
              </a:lvl1pPr>
            </a:lstStyle>
            <a:p>
              <a:r>
                <a:t>These factors often play a role in safeguarding situations</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226"/>
                                        </p:tgtEl>
                                        <p:attrNameLst>
                                          <p:attrName>style.visibility</p:attrName>
                                        </p:attrNameLst>
                                      </p:cBhvr>
                                      <p:to>
                                        <p:strVal val="visible"/>
                                      </p:to>
                                    </p:set>
                                    <p:anim calcmode="lin" valueType="num">
                                      <p:cBhvr>
                                        <p:cTn id="7" dur="2500" fill="hold"/>
                                        <p:tgtEl>
                                          <p:spTgt spid="226"/>
                                        </p:tgtEl>
                                        <p:attrNameLst>
                                          <p:attrName>ppt_w</p:attrName>
                                        </p:attrNameLst>
                                      </p:cBhvr>
                                      <p:tavLst>
                                        <p:tav tm="0">
                                          <p:val>
                                            <p:fltVal val="0"/>
                                          </p:val>
                                        </p:tav>
                                        <p:tav tm="100000">
                                          <p:val>
                                            <p:strVal val="#ppt_w"/>
                                          </p:val>
                                        </p:tav>
                                      </p:tavLst>
                                    </p:anim>
                                    <p:anim calcmode="lin" valueType="num">
                                      <p:cBhvr>
                                        <p:cTn id="8" dur="2500" fill="hold"/>
                                        <p:tgtEl>
                                          <p:spTgt spid="22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229"/>
                                        </p:tgtEl>
                                        <p:attrNameLst>
                                          <p:attrName>style.visibility</p:attrName>
                                        </p:attrNameLst>
                                      </p:cBhvr>
                                      <p:to>
                                        <p:strVal val="visible"/>
                                      </p:to>
                                    </p:set>
                                    <p:anim calcmode="lin" valueType="num">
                                      <p:cBhvr>
                                        <p:cTn id="13" dur="700" fill="hold"/>
                                        <p:tgtEl>
                                          <p:spTgt spid="229"/>
                                        </p:tgtEl>
                                        <p:attrNameLst>
                                          <p:attrName>ppt_w</p:attrName>
                                        </p:attrNameLst>
                                      </p:cBhvr>
                                      <p:tavLst>
                                        <p:tav tm="0">
                                          <p:val>
                                            <p:fltVal val="0"/>
                                          </p:val>
                                        </p:tav>
                                        <p:tav tm="100000">
                                          <p:val>
                                            <p:strVal val="#ppt_w"/>
                                          </p:val>
                                        </p:tav>
                                      </p:tavLst>
                                    </p:anim>
                                    <p:anim calcmode="lin" valueType="num">
                                      <p:cBhvr>
                                        <p:cTn id="14" dur="700" fill="hold"/>
                                        <p:tgtEl>
                                          <p:spTgt spid="229"/>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3" nodeType="clickEffect">
                                  <p:stCondLst>
                                    <p:cond delay="0"/>
                                  </p:stCondLst>
                                  <p:iterate>
                                    <p:tmAbs val="0"/>
                                  </p:iterate>
                                  <p:childTnLst>
                                    <p:set>
                                      <p:cBhvr>
                                        <p:cTn id="18" fill="hold"/>
                                        <p:tgtEl>
                                          <p:spTgt spid="232"/>
                                        </p:tgtEl>
                                        <p:attrNameLst>
                                          <p:attrName>style.visibility</p:attrName>
                                        </p:attrNameLst>
                                      </p:cBhvr>
                                      <p:to>
                                        <p:strVal val="visible"/>
                                      </p:to>
                                    </p:set>
                                    <p:anim calcmode="lin" valueType="num">
                                      <p:cBhvr>
                                        <p:cTn id="19" dur="700" fill="hold"/>
                                        <p:tgtEl>
                                          <p:spTgt spid="232"/>
                                        </p:tgtEl>
                                        <p:attrNameLst>
                                          <p:attrName>ppt_w</p:attrName>
                                        </p:attrNameLst>
                                      </p:cBhvr>
                                      <p:tavLst>
                                        <p:tav tm="0">
                                          <p:val>
                                            <p:fltVal val="0"/>
                                          </p:val>
                                        </p:tav>
                                        <p:tav tm="100000">
                                          <p:val>
                                            <p:strVal val="#ppt_w"/>
                                          </p:val>
                                        </p:tav>
                                      </p:tavLst>
                                    </p:anim>
                                    <p:anim calcmode="lin" valueType="num">
                                      <p:cBhvr>
                                        <p:cTn id="20" dur="700" fill="hold"/>
                                        <p:tgtEl>
                                          <p:spTgt spid="232"/>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4" nodeType="clickEffect">
                                  <p:stCondLst>
                                    <p:cond delay="0"/>
                                  </p:stCondLst>
                                  <p:iterate>
                                    <p:tmAbs val="0"/>
                                  </p:iterate>
                                  <p:childTnLst>
                                    <p:set>
                                      <p:cBhvr>
                                        <p:cTn id="24" fill="hold"/>
                                        <p:tgtEl>
                                          <p:spTgt spid="235"/>
                                        </p:tgtEl>
                                        <p:attrNameLst>
                                          <p:attrName>style.visibility</p:attrName>
                                        </p:attrNameLst>
                                      </p:cBhvr>
                                      <p:to>
                                        <p:strVal val="visible"/>
                                      </p:to>
                                    </p:set>
                                    <p:anim calcmode="lin" valueType="num">
                                      <p:cBhvr>
                                        <p:cTn id="25" dur="700" fill="hold"/>
                                        <p:tgtEl>
                                          <p:spTgt spid="235"/>
                                        </p:tgtEl>
                                        <p:attrNameLst>
                                          <p:attrName>ppt_w</p:attrName>
                                        </p:attrNameLst>
                                      </p:cBhvr>
                                      <p:tavLst>
                                        <p:tav tm="0">
                                          <p:val>
                                            <p:fltVal val="0"/>
                                          </p:val>
                                        </p:tav>
                                        <p:tav tm="100000">
                                          <p:val>
                                            <p:strVal val="#ppt_w"/>
                                          </p:val>
                                        </p:tav>
                                      </p:tavLst>
                                    </p:anim>
                                    <p:anim calcmode="lin" valueType="num">
                                      <p:cBhvr>
                                        <p:cTn id="26" dur="700" fill="hold"/>
                                        <p:tgtEl>
                                          <p:spTgt spid="235"/>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5" nodeType="clickEffect">
                                  <p:stCondLst>
                                    <p:cond delay="0"/>
                                  </p:stCondLst>
                                  <p:iterate>
                                    <p:tmAbs val="0"/>
                                  </p:iterate>
                                  <p:childTnLst>
                                    <p:set>
                                      <p:cBhvr>
                                        <p:cTn id="30" fill="hold"/>
                                        <p:tgtEl>
                                          <p:spTgt spid="238"/>
                                        </p:tgtEl>
                                        <p:attrNameLst>
                                          <p:attrName>style.visibility</p:attrName>
                                        </p:attrNameLst>
                                      </p:cBhvr>
                                      <p:to>
                                        <p:strVal val="visible"/>
                                      </p:to>
                                    </p:set>
                                    <p:anim calcmode="lin" valueType="num">
                                      <p:cBhvr>
                                        <p:cTn id="31" dur="700" fill="hold"/>
                                        <p:tgtEl>
                                          <p:spTgt spid="238"/>
                                        </p:tgtEl>
                                        <p:attrNameLst>
                                          <p:attrName>ppt_w</p:attrName>
                                        </p:attrNameLst>
                                      </p:cBhvr>
                                      <p:tavLst>
                                        <p:tav tm="0">
                                          <p:val>
                                            <p:fltVal val="0"/>
                                          </p:val>
                                        </p:tav>
                                        <p:tav tm="100000">
                                          <p:val>
                                            <p:strVal val="#ppt_w"/>
                                          </p:val>
                                        </p:tav>
                                      </p:tavLst>
                                    </p:anim>
                                    <p:anim calcmode="lin" valueType="num">
                                      <p:cBhvr>
                                        <p:cTn id="32" dur="700" fill="hold"/>
                                        <p:tgtEl>
                                          <p:spTgt spid="23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 grpId="1" animBg="1" advAuto="0"/>
      <p:bldP spid="229" grpId="2" animBg="1" advAuto="0"/>
      <p:bldP spid="232" grpId="3" animBg="1" advAuto="0"/>
      <p:bldP spid="235" grpId="4" animBg="1" advAuto="0"/>
      <p:bldP spid="238" grpId="5"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 name="Rectangle"/>
          <p:cNvSpPr/>
          <p:nvPr/>
        </p:nvSpPr>
        <p:spPr>
          <a:xfrm>
            <a:off x="413" y="13450806"/>
            <a:ext cx="24383174" cy="390023"/>
          </a:xfrm>
          <a:prstGeom prst="rect">
            <a:avLst/>
          </a:prstGeom>
          <a:solidFill>
            <a:srgbClr val="929292"/>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749" name="Rounded Rectangle"/>
          <p:cNvSpPr/>
          <p:nvPr/>
        </p:nvSpPr>
        <p:spPr>
          <a:xfrm>
            <a:off x="-127000" y="13448673"/>
            <a:ext cx="18410002" cy="445090"/>
          </a:xfrm>
          <a:prstGeom prst="roundRect">
            <a:avLst>
              <a:gd name="adj" fmla="val 42800"/>
            </a:avLst>
          </a:prstGeom>
          <a:solidFill>
            <a:srgbClr val="6E9C37"/>
          </a:solidFill>
          <a:ln w="12700">
            <a:miter lim="400000"/>
          </a:ln>
        </p:spPr>
        <p:txBody>
          <a:bodyPr lIns="50800" tIns="50800" rIns="50800" bIns="50800" anchor="ctr"/>
          <a:lstStyle/>
          <a:p>
            <a:pPr defTabSz="825500">
              <a:defRPr sz="3200">
                <a:solidFill>
                  <a:srgbClr val="6D9B36"/>
                </a:solidFill>
                <a:latin typeface="Helvetica Neue Medium"/>
                <a:ea typeface="Helvetica Neue Medium"/>
                <a:cs typeface="Helvetica Neue Medium"/>
                <a:sym typeface="Helvetica Neue Medium"/>
              </a:defRPr>
            </a:pPr>
            <a:endParaRPr/>
          </a:p>
        </p:txBody>
      </p:sp>
      <p:sp>
        <p:nvSpPr>
          <p:cNvPr id="750" name="Part 5 - Final Assessment"/>
          <p:cNvSpPr txBox="1"/>
          <p:nvPr/>
        </p:nvSpPr>
        <p:spPr>
          <a:xfrm>
            <a:off x="44246" y="13419981"/>
            <a:ext cx="2431734" cy="3246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1500" b="1">
                <a:solidFill>
                  <a:srgbClr val="FFFFFF"/>
                </a:solidFill>
              </a:defRPr>
            </a:lvl1pPr>
          </a:lstStyle>
          <a:p>
            <a:r>
              <a:t>Part 5 - Final Assessment</a:t>
            </a:r>
          </a:p>
        </p:txBody>
      </p:sp>
      <p:sp>
        <p:nvSpPr>
          <p:cNvPr id="751" name="Rectangle"/>
          <p:cNvSpPr/>
          <p:nvPr/>
        </p:nvSpPr>
        <p:spPr>
          <a:xfrm>
            <a:off x="413" y="-103933"/>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752" name="Safeguarding Foundations"/>
          <p:cNvSpPr txBox="1"/>
          <p:nvPr/>
        </p:nvSpPr>
        <p:spPr>
          <a:xfrm>
            <a:off x="149553" y="63019"/>
            <a:ext cx="4303269" cy="523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825500">
              <a:defRPr sz="2800">
                <a:solidFill>
                  <a:srgbClr val="000000"/>
                </a:solidFill>
              </a:defRPr>
            </a:lvl1pPr>
          </a:lstStyle>
          <a:p>
            <a:r>
              <a:t>Safeguarding Foundations</a:t>
            </a:r>
          </a:p>
        </p:txBody>
      </p:sp>
      <p:sp>
        <p:nvSpPr>
          <p:cNvPr id="753" name="Final Assessment (1/7) - Scenario One, Q1"/>
          <p:cNvSpPr txBox="1"/>
          <p:nvPr/>
        </p:nvSpPr>
        <p:spPr>
          <a:xfrm>
            <a:off x="149198" y="482006"/>
            <a:ext cx="8511808" cy="597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rPr dirty="0"/>
              <a:t>Final Assessment (1/7) - Scenario One, Q1</a:t>
            </a:r>
          </a:p>
        </p:txBody>
      </p:sp>
      <p:pic>
        <p:nvPicPr>
          <p:cNvPr id="754" name="logo.jpg" descr="logo.jpg"/>
          <p:cNvPicPr>
            <a:picLocks noChangeAspect="1"/>
          </p:cNvPicPr>
          <p:nvPr/>
        </p:nvPicPr>
        <p:blipFill>
          <a:blip r:embed="rId2"/>
          <a:stretch>
            <a:fillRect/>
          </a:stretch>
        </p:blipFill>
        <p:spPr>
          <a:xfrm>
            <a:off x="20330338" y="624478"/>
            <a:ext cx="3796966" cy="1456822"/>
          </a:xfrm>
          <a:prstGeom prst="rect">
            <a:avLst/>
          </a:prstGeom>
          <a:ln w="12700">
            <a:miter lim="400000"/>
          </a:ln>
        </p:spPr>
      </p:pic>
      <p:sp>
        <p:nvSpPr>
          <p:cNvPr id="755" name="A youth minister decides to start an intensive one-to-one discipleship programme with a selection of young people whom have shown an interest in leadership.…"/>
          <p:cNvSpPr txBox="1"/>
          <p:nvPr/>
        </p:nvSpPr>
        <p:spPr>
          <a:xfrm>
            <a:off x="1019999" y="2921000"/>
            <a:ext cx="21700270" cy="7874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defRPr sz="3000" b="1">
                <a:solidFill>
                  <a:srgbClr val="333333"/>
                </a:solidFill>
                <a:latin typeface="Helvetica"/>
                <a:ea typeface="Helvetica"/>
                <a:cs typeface="Helvetica"/>
                <a:sym typeface="Helvetica"/>
              </a:defRPr>
            </a:pPr>
            <a:r>
              <a:rPr dirty="0"/>
              <a:t>A youth minister decides to start an intensive one-to-one discipleship programme with a selection of young people whom have shown an interest in leadership.</a:t>
            </a:r>
          </a:p>
          <a:p>
            <a:pPr algn="l" defTabSz="457200">
              <a:defRPr sz="3000" b="1">
                <a:solidFill>
                  <a:srgbClr val="333333"/>
                </a:solidFill>
                <a:latin typeface="Helvetica"/>
                <a:ea typeface="Helvetica"/>
                <a:cs typeface="Helvetica"/>
                <a:sym typeface="Helvetica"/>
              </a:defRPr>
            </a:pPr>
            <a:r>
              <a:rPr dirty="0"/>
              <a:t>How might they apply the principles of accountability and transparency to this way of working?</a:t>
            </a:r>
          </a:p>
          <a:p>
            <a:pPr algn="l" defTabSz="457200">
              <a:defRPr sz="3000" b="1">
                <a:solidFill>
                  <a:srgbClr val="FF0000"/>
                </a:solidFill>
                <a:latin typeface="Helvetica"/>
                <a:ea typeface="Helvetica"/>
                <a:cs typeface="Helvetica"/>
                <a:sym typeface="Helvetica"/>
              </a:defRPr>
            </a:pPr>
            <a:r>
              <a:rPr dirty="0"/>
              <a:t>Choose </a:t>
            </a:r>
            <a:r>
              <a:rPr lang="en-GB" dirty="0"/>
              <a:t>THREE </a:t>
            </a:r>
            <a:r>
              <a:rPr dirty="0"/>
              <a:t>from the following:</a:t>
            </a:r>
            <a:endParaRPr dirty="0">
              <a:solidFill>
                <a:srgbClr val="333333"/>
              </a:solidFill>
            </a:endParaRPr>
          </a:p>
          <a:p>
            <a:pPr algn="l" defTabSz="457200">
              <a:defRPr sz="3000" i="1">
                <a:solidFill>
                  <a:srgbClr val="333333"/>
                </a:solidFill>
                <a:latin typeface="Helvetica"/>
                <a:ea typeface="Helvetica"/>
                <a:cs typeface="Helvetica"/>
                <a:sym typeface="Helvetica"/>
              </a:defRPr>
            </a:pPr>
            <a:endParaRPr i="0" dirty="0"/>
          </a:p>
          <a:p>
            <a:pPr algn="l" defTabSz="457200">
              <a:defRPr sz="3000">
                <a:solidFill>
                  <a:srgbClr val="333333"/>
                </a:solidFill>
                <a:latin typeface="Helvetica"/>
                <a:ea typeface="Helvetica"/>
                <a:cs typeface="Helvetica"/>
                <a:sym typeface="Helvetica"/>
              </a:defRPr>
            </a:pPr>
            <a:endParaRPr i="0" dirty="0"/>
          </a:p>
          <a:p>
            <a:pPr algn="l" defTabSz="457200">
              <a:defRPr sz="3000">
                <a:solidFill>
                  <a:srgbClr val="333333"/>
                </a:solidFill>
                <a:latin typeface="Helvetica"/>
                <a:ea typeface="Helvetica"/>
                <a:cs typeface="Helvetica"/>
                <a:sym typeface="Helvetica"/>
              </a:defRPr>
            </a:pPr>
            <a:endParaRPr i="0" dirty="0"/>
          </a:p>
          <a:p>
            <a:pPr marL="381000" indent="-381000" algn="l" defTabSz="457200">
              <a:buSzPct val="123000"/>
              <a:buChar char="•"/>
              <a:defRPr sz="3000">
                <a:solidFill>
                  <a:srgbClr val="333333"/>
                </a:solidFill>
                <a:latin typeface="Helvetica"/>
                <a:ea typeface="Helvetica"/>
                <a:cs typeface="Helvetica"/>
                <a:sym typeface="Helvetica"/>
              </a:defRPr>
            </a:pPr>
            <a:r>
              <a:rPr dirty="0"/>
              <a:t>Making sure parents/guardians are aware of these arrangements and are happy for their child to participate.</a:t>
            </a:r>
          </a:p>
          <a:p>
            <a:pPr marL="381000" indent="-381000" algn="l" defTabSz="457200">
              <a:buSzPct val="123000"/>
              <a:buChar char="•"/>
              <a:defRPr sz="3000">
                <a:solidFill>
                  <a:srgbClr val="333333"/>
                </a:solidFill>
                <a:latin typeface="Helvetica"/>
                <a:ea typeface="Helvetica"/>
                <a:cs typeface="Helvetica"/>
                <a:sym typeface="Helvetica"/>
              </a:defRPr>
            </a:pPr>
            <a:endParaRPr dirty="0"/>
          </a:p>
          <a:p>
            <a:pPr marL="381000" indent="-381000" algn="l" defTabSz="457200">
              <a:buSzPct val="123000"/>
              <a:buChar char="•"/>
              <a:defRPr sz="3000">
                <a:solidFill>
                  <a:srgbClr val="333333"/>
                </a:solidFill>
                <a:latin typeface="Helvetica"/>
                <a:ea typeface="Helvetica"/>
                <a:cs typeface="Helvetica"/>
                <a:sym typeface="Helvetica"/>
              </a:defRPr>
            </a:pPr>
            <a:endParaRPr dirty="0"/>
          </a:p>
          <a:p>
            <a:pPr marL="381000" indent="-381000" algn="l" defTabSz="457200">
              <a:buSzPct val="123000"/>
              <a:buChar char="•"/>
              <a:defRPr sz="3000">
                <a:solidFill>
                  <a:srgbClr val="333333"/>
                </a:solidFill>
                <a:latin typeface="Helvetica"/>
                <a:ea typeface="Helvetica"/>
                <a:cs typeface="Helvetica"/>
                <a:sym typeface="Helvetica"/>
              </a:defRPr>
            </a:pPr>
            <a:r>
              <a:rPr dirty="0"/>
              <a:t>Finding an open/public setting where a meeting with a young person might take place.</a:t>
            </a:r>
          </a:p>
          <a:p>
            <a:pPr marL="381000" indent="-381000" algn="l" defTabSz="457200">
              <a:buSzPct val="123000"/>
              <a:buChar char="•"/>
              <a:defRPr sz="3000">
                <a:solidFill>
                  <a:srgbClr val="333333"/>
                </a:solidFill>
                <a:latin typeface="Helvetica"/>
                <a:ea typeface="Helvetica"/>
                <a:cs typeface="Helvetica"/>
                <a:sym typeface="Helvetica"/>
              </a:defRPr>
            </a:pPr>
            <a:endParaRPr dirty="0"/>
          </a:p>
          <a:p>
            <a:pPr marL="381000" indent="-381000" algn="l" defTabSz="457200">
              <a:buSzPct val="123000"/>
              <a:buChar char="•"/>
              <a:defRPr sz="3000">
                <a:solidFill>
                  <a:srgbClr val="333333"/>
                </a:solidFill>
                <a:latin typeface="Helvetica"/>
                <a:ea typeface="Helvetica"/>
                <a:cs typeface="Helvetica"/>
                <a:sym typeface="Helvetica"/>
              </a:defRPr>
            </a:pPr>
            <a:endParaRPr dirty="0"/>
          </a:p>
          <a:p>
            <a:pPr marL="381000" indent="-381000" algn="l" defTabSz="457200">
              <a:buSzPct val="123000"/>
              <a:buChar char="•"/>
              <a:defRPr sz="3000">
                <a:solidFill>
                  <a:srgbClr val="333333"/>
                </a:solidFill>
                <a:latin typeface="Helvetica"/>
                <a:ea typeface="Helvetica"/>
                <a:cs typeface="Helvetica"/>
                <a:sym typeface="Helvetica"/>
              </a:defRPr>
            </a:pPr>
            <a:r>
              <a:rPr dirty="0"/>
              <a:t>Share the details of all conversation</a:t>
            </a:r>
            <a:r>
              <a:rPr lang="en-GB" dirty="0"/>
              <a:t>s</a:t>
            </a:r>
            <a:r>
              <a:rPr dirty="0"/>
              <a:t> that takes place in each meeting to another leader.</a:t>
            </a:r>
          </a:p>
          <a:p>
            <a:pPr marL="381000" indent="-381000" algn="l" defTabSz="457200">
              <a:buSzPct val="123000"/>
              <a:buChar char="•"/>
              <a:defRPr sz="3000">
                <a:solidFill>
                  <a:srgbClr val="333333"/>
                </a:solidFill>
                <a:latin typeface="Helvetica"/>
                <a:ea typeface="Helvetica"/>
                <a:cs typeface="Helvetica"/>
                <a:sym typeface="Helvetica"/>
              </a:defRPr>
            </a:pPr>
            <a:endParaRPr dirty="0"/>
          </a:p>
          <a:p>
            <a:pPr marL="381000" indent="-381000" algn="l" defTabSz="457200">
              <a:buSzPct val="123000"/>
              <a:buChar char="•"/>
              <a:defRPr sz="3000">
                <a:solidFill>
                  <a:srgbClr val="333333"/>
                </a:solidFill>
                <a:latin typeface="Helvetica"/>
                <a:ea typeface="Helvetica"/>
                <a:cs typeface="Helvetica"/>
                <a:sym typeface="Helvetica"/>
              </a:defRPr>
            </a:pPr>
            <a:endParaRPr dirty="0"/>
          </a:p>
          <a:p>
            <a:pPr marL="381000" indent="-381000" algn="l" defTabSz="457200">
              <a:buSzPct val="123000"/>
              <a:buChar char="•"/>
              <a:defRPr sz="3000">
                <a:solidFill>
                  <a:srgbClr val="333333"/>
                </a:solidFill>
                <a:latin typeface="Helvetica"/>
                <a:ea typeface="Helvetica"/>
                <a:cs typeface="Helvetica"/>
                <a:sym typeface="Helvetica"/>
              </a:defRPr>
            </a:pPr>
            <a:r>
              <a:rPr dirty="0"/>
              <a:t>Make sure that the scope of the meetings are understood and agreed with young people beforehand.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755"/>
                                        </p:tgtEl>
                                        <p:attrNameLst>
                                          <p:attrName>style.visibility</p:attrName>
                                        </p:attrNameLst>
                                      </p:cBhvr>
                                      <p:to>
                                        <p:strVal val="visible"/>
                                      </p:to>
                                    </p:set>
                                    <p:anim calcmode="lin" valueType="num">
                                      <p:cBhvr>
                                        <p:cTn id="7" dur="1000" fill="hold"/>
                                        <p:tgtEl>
                                          <p:spTgt spid="755"/>
                                        </p:tgtEl>
                                        <p:attrNameLst>
                                          <p:attrName>ppt_x</p:attrName>
                                        </p:attrNameLst>
                                      </p:cBhvr>
                                      <p:tavLst>
                                        <p:tav tm="0">
                                          <p:val>
                                            <p:strVal val="0-#ppt_w/2"/>
                                          </p:val>
                                        </p:tav>
                                        <p:tav tm="100000">
                                          <p:val>
                                            <p:strVal val="#ppt_x"/>
                                          </p:val>
                                        </p:tav>
                                      </p:tavLst>
                                    </p:anim>
                                    <p:anim calcmode="lin" valueType="num">
                                      <p:cBhvr>
                                        <p:cTn id="8" dur="1000" fill="hold"/>
                                        <p:tgtEl>
                                          <p:spTgt spid="7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5" grpId="1"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 name="Rectangle"/>
          <p:cNvSpPr/>
          <p:nvPr/>
        </p:nvSpPr>
        <p:spPr>
          <a:xfrm>
            <a:off x="413" y="13450806"/>
            <a:ext cx="24383174" cy="390023"/>
          </a:xfrm>
          <a:prstGeom prst="rect">
            <a:avLst/>
          </a:prstGeom>
          <a:solidFill>
            <a:srgbClr val="929292"/>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758" name="Rounded Rectangle"/>
          <p:cNvSpPr/>
          <p:nvPr/>
        </p:nvSpPr>
        <p:spPr>
          <a:xfrm>
            <a:off x="-127000" y="13448673"/>
            <a:ext cx="18903656" cy="445090"/>
          </a:xfrm>
          <a:prstGeom prst="roundRect">
            <a:avLst>
              <a:gd name="adj" fmla="val 42800"/>
            </a:avLst>
          </a:prstGeom>
          <a:solidFill>
            <a:srgbClr val="6E9C37"/>
          </a:solidFill>
          <a:ln w="12700">
            <a:miter lim="400000"/>
          </a:ln>
        </p:spPr>
        <p:txBody>
          <a:bodyPr lIns="50800" tIns="50800" rIns="50800" bIns="50800" anchor="ctr"/>
          <a:lstStyle/>
          <a:p>
            <a:pPr defTabSz="825500">
              <a:defRPr sz="3200">
                <a:solidFill>
                  <a:srgbClr val="6D9B36"/>
                </a:solidFill>
                <a:latin typeface="Helvetica Neue Medium"/>
                <a:ea typeface="Helvetica Neue Medium"/>
                <a:cs typeface="Helvetica Neue Medium"/>
                <a:sym typeface="Helvetica Neue Medium"/>
              </a:defRPr>
            </a:pPr>
            <a:endParaRPr/>
          </a:p>
        </p:txBody>
      </p:sp>
      <p:sp>
        <p:nvSpPr>
          <p:cNvPr id="759" name="Part 5 - Final Assessment"/>
          <p:cNvSpPr txBox="1"/>
          <p:nvPr/>
        </p:nvSpPr>
        <p:spPr>
          <a:xfrm>
            <a:off x="44246" y="13419981"/>
            <a:ext cx="2431734" cy="3246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1500" b="1">
                <a:solidFill>
                  <a:srgbClr val="FFFFFF"/>
                </a:solidFill>
              </a:defRPr>
            </a:lvl1pPr>
          </a:lstStyle>
          <a:p>
            <a:r>
              <a:t>Part 5 - Final Assessment</a:t>
            </a:r>
          </a:p>
        </p:txBody>
      </p:sp>
      <p:sp>
        <p:nvSpPr>
          <p:cNvPr id="760"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761" name="Safeguarding Foundations"/>
          <p:cNvSpPr txBox="1"/>
          <p:nvPr/>
        </p:nvSpPr>
        <p:spPr>
          <a:xfrm>
            <a:off x="149553" y="63019"/>
            <a:ext cx="4303269" cy="523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825500">
              <a:defRPr sz="2800">
                <a:solidFill>
                  <a:srgbClr val="000000"/>
                </a:solidFill>
              </a:defRPr>
            </a:lvl1pPr>
          </a:lstStyle>
          <a:p>
            <a:r>
              <a:t>Safeguarding Foundations</a:t>
            </a:r>
          </a:p>
        </p:txBody>
      </p:sp>
      <p:sp>
        <p:nvSpPr>
          <p:cNvPr id="762" name="Final Assessment (2/7) - Scenario One, Q2"/>
          <p:cNvSpPr txBox="1"/>
          <p:nvPr/>
        </p:nvSpPr>
        <p:spPr>
          <a:xfrm>
            <a:off x="149198" y="482006"/>
            <a:ext cx="8511808" cy="597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rPr dirty="0"/>
              <a:t>Final Assessment (2/7) - Scenario One, Q2</a:t>
            </a:r>
          </a:p>
        </p:txBody>
      </p:sp>
      <p:pic>
        <p:nvPicPr>
          <p:cNvPr id="763" name="logo.jpg" descr="logo.jpg"/>
          <p:cNvPicPr>
            <a:picLocks noChangeAspect="1"/>
          </p:cNvPicPr>
          <p:nvPr/>
        </p:nvPicPr>
        <p:blipFill>
          <a:blip r:embed="rId2"/>
          <a:stretch>
            <a:fillRect/>
          </a:stretch>
        </p:blipFill>
        <p:spPr>
          <a:xfrm>
            <a:off x="20330338" y="624478"/>
            <a:ext cx="3796966" cy="1456822"/>
          </a:xfrm>
          <a:prstGeom prst="rect">
            <a:avLst/>
          </a:prstGeom>
          <a:ln w="12700">
            <a:miter lim="400000"/>
          </a:ln>
        </p:spPr>
      </p:pic>
      <p:sp>
        <p:nvSpPr>
          <p:cNvPr id="764" name="What else could the Youthworker do in preparation for this piece of work?…"/>
          <p:cNvSpPr txBox="1"/>
          <p:nvPr/>
        </p:nvSpPr>
        <p:spPr>
          <a:xfrm>
            <a:off x="1145347" y="3048000"/>
            <a:ext cx="22093307" cy="6502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defRPr sz="3000" b="1">
                <a:solidFill>
                  <a:srgbClr val="333333"/>
                </a:solidFill>
                <a:latin typeface="Helvetica"/>
                <a:ea typeface="Helvetica"/>
                <a:cs typeface="Helvetica"/>
                <a:sym typeface="Helvetica"/>
              </a:defRPr>
            </a:pPr>
            <a:r>
              <a:rPr dirty="0"/>
              <a:t>What else could the Youth</a:t>
            </a:r>
            <a:r>
              <a:rPr lang="en-GB" dirty="0"/>
              <a:t> </a:t>
            </a:r>
            <a:r>
              <a:rPr dirty="0"/>
              <a:t>worker do in preparation for this piece of work?</a:t>
            </a:r>
          </a:p>
          <a:p>
            <a:pPr algn="l" defTabSz="457200">
              <a:defRPr sz="3000" b="1">
                <a:solidFill>
                  <a:srgbClr val="FF0000"/>
                </a:solidFill>
                <a:latin typeface="Helvetica"/>
                <a:ea typeface="Helvetica"/>
                <a:cs typeface="Helvetica"/>
                <a:sym typeface="Helvetica"/>
              </a:defRPr>
            </a:pPr>
            <a:r>
              <a:rPr dirty="0"/>
              <a:t>Choose </a:t>
            </a:r>
            <a:r>
              <a:rPr lang="en-GB" dirty="0"/>
              <a:t>THREE</a:t>
            </a:r>
            <a:r>
              <a:rPr dirty="0"/>
              <a:t> from the following:</a:t>
            </a:r>
            <a:endParaRPr dirty="0">
              <a:solidFill>
                <a:srgbClr val="333333"/>
              </a:solidFill>
            </a:endParaRPr>
          </a:p>
          <a:p>
            <a:pPr algn="l" defTabSz="457200">
              <a:defRPr sz="3000">
                <a:solidFill>
                  <a:srgbClr val="333333"/>
                </a:solidFill>
                <a:latin typeface="Helvetica"/>
                <a:ea typeface="Helvetica"/>
                <a:cs typeface="Helvetica"/>
                <a:sym typeface="Helvetica"/>
              </a:defRPr>
            </a:pPr>
            <a:endParaRPr dirty="0">
              <a:solidFill>
                <a:srgbClr val="333333"/>
              </a:solidFill>
            </a:endParaRPr>
          </a:p>
          <a:p>
            <a:pPr algn="l" defTabSz="457200">
              <a:defRPr sz="3000">
                <a:solidFill>
                  <a:srgbClr val="333333"/>
                </a:solidFill>
                <a:latin typeface="Helvetica"/>
                <a:ea typeface="Helvetica"/>
                <a:cs typeface="Helvetica"/>
                <a:sym typeface="Helvetica"/>
              </a:defRPr>
            </a:pPr>
            <a:endParaRPr dirty="0">
              <a:solidFill>
                <a:srgbClr val="333333"/>
              </a:solidFill>
            </a:endParaRPr>
          </a:p>
          <a:p>
            <a:pPr marL="381000" indent="-381000" algn="l" defTabSz="457200">
              <a:buSzPct val="123000"/>
              <a:buChar char="•"/>
              <a:defRPr sz="3000">
                <a:solidFill>
                  <a:srgbClr val="333333"/>
                </a:solidFill>
                <a:latin typeface="Helvetica"/>
                <a:ea typeface="Helvetica"/>
                <a:cs typeface="Helvetica"/>
                <a:sym typeface="Helvetica"/>
              </a:defRPr>
            </a:pPr>
            <a:r>
              <a:rPr dirty="0"/>
              <a:t>Reflect on their own position of power/influence in the situation and how this might impact a one-to-one situation.</a:t>
            </a:r>
          </a:p>
          <a:p>
            <a:pPr marL="381000" indent="-381000" algn="l" defTabSz="457200">
              <a:buSzPct val="123000"/>
              <a:buChar char="•"/>
              <a:defRPr sz="3000">
                <a:solidFill>
                  <a:srgbClr val="333333"/>
                </a:solidFill>
                <a:latin typeface="Helvetica"/>
                <a:ea typeface="Helvetica"/>
                <a:cs typeface="Helvetica"/>
                <a:sym typeface="Helvetica"/>
              </a:defRPr>
            </a:pPr>
            <a:endParaRPr dirty="0"/>
          </a:p>
          <a:p>
            <a:pPr marL="381000" indent="-381000" algn="l" defTabSz="457200">
              <a:buSzPct val="123000"/>
              <a:buChar char="•"/>
              <a:defRPr sz="3000">
                <a:solidFill>
                  <a:srgbClr val="333333"/>
                </a:solidFill>
                <a:latin typeface="Helvetica"/>
                <a:ea typeface="Helvetica"/>
                <a:cs typeface="Helvetica"/>
                <a:sym typeface="Helvetica"/>
              </a:defRPr>
            </a:pPr>
            <a:endParaRPr dirty="0"/>
          </a:p>
          <a:p>
            <a:pPr marL="381000" indent="-381000" algn="l" defTabSz="457200">
              <a:buSzPct val="123000"/>
              <a:buChar char="•"/>
              <a:defRPr sz="3000">
                <a:solidFill>
                  <a:srgbClr val="333333"/>
                </a:solidFill>
                <a:latin typeface="Helvetica"/>
                <a:ea typeface="Helvetica"/>
                <a:cs typeface="Helvetica"/>
                <a:sym typeface="Helvetica"/>
              </a:defRPr>
            </a:pPr>
            <a:r>
              <a:rPr dirty="0"/>
              <a:t>Make sure there is regular reflection on the programme with their supervisor/line manager.</a:t>
            </a:r>
          </a:p>
          <a:p>
            <a:pPr marL="381000" indent="-381000" algn="l" defTabSz="457200">
              <a:buSzPct val="123000"/>
              <a:buChar char="•"/>
              <a:defRPr sz="3000">
                <a:solidFill>
                  <a:srgbClr val="333333"/>
                </a:solidFill>
                <a:latin typeface="Helvetica"/>
                <a:ea typeface="Helvetica"/>
                <a:cs typeface="Helvetica"/>
                <a:sym typeface="Helvetica"/>
              </a:defRPr>
            </a:pPr>
            <a:endParaRPr dirty="0"/>
          </a:p>
          <a:p>
            <a:pPr marL="381000" indent="-381000" algn="l" defTabSz="457200">
              <a:buSzPct val="123000"/>
              <a:buChar char="•"/>
              <a:defRPr sz="3000">
                <a:solidFill>
                  <a:srgbClr val="333333"/>
                </a:solidFill>
                <a:latin typeface="Helvetica"/>
                <a:ea typeface="Helvetica"/>
                <a:cs typeface="Helvetica"/>
                <a:sym typeface="Helvetica"/>
              </a:defRPr>
            </a:pPr>
            <a:endParaRPr dirty="0"/>
          </a:p>
          <a:p>
            <a:pPr marL="381000" indent="-381000" algn="l" defTabSz="457200">
              <a:buSzPct val="123000"/>
              <a:buChar char="•"/>
              <a:defRPr sz="3000">
                <a:solidFill>
                  <a:srgbClr val="333333"/>
                </a:solidFill>
                <a:latin typeface="Helvetica"/>
                <a:ea typeface="Helvetica"/>
                <a:cs typeface="Helvetica"/>
                <a:sym typeface="Helvetica"/>
              </a:defRPr>
            </a:pPr>
            <a:r>
              <a:rPr dirty="0"/>
              <a:t>Make sure that they have access to support and advice should any issues come up that they feel unequipped to handle.</a:t>
            </a:r>
          </a:p>
          <a:p>
            <a:pPr marL="381000" indent="-381000" algn="l" defTabSz="457200">
              <a:buSzPct val="123000"/>
              <a:buChar char="•"/>
              <a:defRPr sz="3000">
                <a:solidFill>
                  <a:srgbClr val="333333"/>
                </a:solidFill>
                <a:latin typeface="Helvetica"/>
                <a:ea typeface="Helvetica"/>
                <a:cs typeface="Helvetica"/>
                <a:sym typeface="Helvetica"/>
              </a:defRPr>
            </a:pPr>
            <a:endParaRPr dirty="0"/>
          </a:p>
          <a:p>
            <a:pPr marL="381000" indent="-381000" algn="l" defTabSz="457200">
              <a:buSzPct val="123000"/>
              <a:buChar char="•"/>
              <a:defRPr sz="3000">
                <a:solidFill>
                  <a:srgbClr val="333333"/>
                </a:solidFill>
                <a:latin typeface="Helvetica"/>
                <a:ea typeface="Helvetica"/>
                <a:cs typeface="Helvetica"/>
                <a:sym typeface="Helvetica"/>
              </a:defRPr>
            </a:pPr>
            <a:endParaRPr dirty="0"/>
          </a:p>
          <a:p>
            <a:pPr marL="381000" indent="-381000" algn="l" defTabSz="457200">
              <a:buSzPct val="123000"/>
              <a:buChar char="•"/>
              <a:defRPr sz="3000">
                <a:solidFill>
                  <a:srgbClr val="333333"/>
                </a:solidFill>
                <a:latin typeface="Helvetica"/>
                <a:ea typeface="Helvetica"/>
                <a:cs typeface="Helvetica"/>
                <a:sym typeface="Helvetica"/>
              </a:defRPr>
            </a:pPr>
            <a:r>
              <a:rPr dirty="0"/>
              <a:t>Set up a private social media group using their own personal account.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764"/>
                                        </p:tgtEl>
                                        <p:attrNameLst>
                                          <p:attrName>style.visibility</p:attrName>
                                        </p:attrNameLst>
                                      </p:cBhvr>
                                      <p:to>
                                        <p:strVal val="visible"/>
                                      </p:to>
                                    </p:set>
                                    <p:anim calcmode="lin" valueType="num">
                                      <p:cBhvr>
                                        <p:cTn id="7" dur="1000" fill="hold"/>
                                        <p:tgtEl>
                                          <p:spTgt spid="764"/>
                                        </p:tgtEl>
                                        <p:attrNameLst>
                                          <p:attrName>ppt_x</p:attrName>
                                        </p:attrNameLst>
                                      </p:cBhvr>
                                      <p:tavLst>
                                        <p:tav tm="0">
                                          <p:val>
                                            <p:strVal val="0-#ppt_w/2"/>
                                          </p:val>
                                        </p:tav>
                                        <p:tav tm="100000">
                                          <p:val>
                                            <p:strVal val="#ppt_x"/>
                                          </p:val>
                                        </p:tav>
                                      </p:tavLst>
                                    </p:anim>
                                    <p:anim calcmode="lin" valueType="num">
                                      <p:cBhvr>
                                        <p:cTn id="8" dur="1000" fill="hold"/>
                                        <p:tgtEl>
                                          <p:spTgt spid="7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4" grpId="1"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 name="You are just starting out as a volunteer in the children's ministry in your church, and are invited to observe an after school club as part of your induction.…"/>
          <p:cNvSpPr txBox="1"/>
          <p:nvPr/>
        </p:nvSpPr>
        <p:spPr>
          <a:xfrm>
            <a:off x="1008705" y="2624434"/>
            <a:ext cx="21858590" cy="8788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defRPr sz="3000">
                <a:solidFill>
                  <a:srgbClr val="333333"/>
                </a:solidFill>
                <a:latin typeface="Helvetica"/>
                <a:ea typeface="Helvetica"/>
                <a:cs typeface="Helvetica"/>
                <a:sym typeface="Helvetica"/>
              </a:defRPr>
            </a:pPr>
            <a:r>
              <a:rPr dirty="0"/>
              <a:t>You are just starting out as a volunteer in the children's ministry in your church, and are invited to observe an after school club as part of your induction.</a:t>
            </a:r>
          </a:p>
          <a:p>
            <a:pPr algn="l" defTabSz="457200">
              <a:defRPr sz="3000">
                <a:solidFill>
                  <a:srgbClr val="333333"/>
                </a:solidFill>
                <a:latin typeface="Helvetica"/>
                <a:ea typeface="Helvetica"/>
                <a:cs typeface="Helvetica"/>
                <a:sym typeface="Helvetica"/>
              </a:defRPr>
            </a:pPr>
            <a:endParaRPr dirty="0"/>
          </a:p>
          <a:p>
            <a:pPr algn="l" defTabSz="457200">
              <a:defRPr sz="3000">
                <a:solidFill>
                  <a:srgbClr val="333333"/>
                </a:solidFill>
                <a:latin typeface="Helvetica"/>
                <a:ea typeface="Helvetica"/>
                <a:cs typeface="Helvetica"/>
                <a:sym typeface="Helvetica"/>
              </a:defRPr>
            </a:pPr>
            <a:r>
              <a:rPr dirty="0"/>
              <a:t>During the session, one of the leaders becomes very angry with the children because they would not follow her instructions and starts shouting aggressively at them, grabbing one of them by the arm, and calling them ungrateful for the sacrifice they make for them each week by turning up to run the club. After this incident, the club runs smoothly and the children seem to behave well and enjoy themselves, and leave happy.</a:t>
            </a:r>
          </a:p>
          <a:p>
            <a:pPr algn="l" defTabSz="457200">
              <a:defRPr sz="3000" b="1">
                <a:solidFill>
                  <a:srgbClr val="333333"/>
                </a:solidFill>
                <a:latin typeface="Helvetica"/>
                <a:ea typeface="Helvetica"/>
                <a:cs typeface="Helvetica"/>
                <a:sym typeface="Helvetica"/>
              </a:defRPr>
            </a:pPr>
            <a:endParaRPr dirty="0"/>
          </a:p>
          <a:p>
            <a:pPr algn="l" defTabSz="457200">
              <a:defRPr sz="3000" b="1">
                <a:solidFill>
                  <a:srgbClr val="333333"/>
                </a:solidFill>
                <a:latin typeface="Helvetica"/>
                <a:ea typeface="Helvetica"/>
                <a:cs typeface="Helvetica"/>
                <a:sym typeface="Helvetica"/>
              </a:defRPr>
            </a:pPr>
            <a:r>
              <a:rPr dirty="0"/>
              <a:t>What do you think about this?</a:t>
            </a:r>
          </a:p>
          <a:p>
            <a:pPr algn="l" defTabSz="457200">
              <a:defRPr sz="3000">
                <a:solidFill>
                  <a:srgbClr val="333333"/>
                </a:solidFill>
                <a:latin typeface="Helvetica"/>
                <a:ea typeface="Helvetica"/>
                <a:cs typeface="Helvetica"/>
                <a:sym typeface="Helvetica"/>
              </a:defRPr>
            </a:pPr>
            <a:endParaRPr dirty="0"/>
          </a:p>
          <a:p>
            <a:pPr marL="381000" indent="-381000" algn="l" defTabSz="457200">
              <a:buSzPct val="123000"/>
              <a:buChar char="•"/>
              <a:defRPr sz="3000">
                <a:solidFill>
                  <a:srgbClr val="333333"/>
                </a:solidFill>
                <a:latin typeface="Helvetica"/>
                <a:ea typeface="Helvetica"/>
                <a:cs typeface="Helvetica"/>
                <a:sym typeface="Helvetica"/>
              </a:defRPr>
            </a:pPr>
            <a:r>
              <a:rPr dirty="0"/>
              <a:t>I'm not an expert in children's ministry, therefore I do not know whether this leader was wrong to do what they did.</a:t>
            </a:r>
          </a:p>
          <a:p>
            <a:pPr marL="381000" indent="-381000" algn="l" defTabSz="457200">
              <a:buSzPct val="123000"/>
              <a:buChar char="•"/>
              <a:defRPr sz="3000">
                <a:solidFill>
                  <a:srgbClr val="333333"/>
                </a:solidFill>
                <a:latin typeface="Helvetica"/>
                <a:ea typeface="Helvetica"/>
                <a:cs typeface="Helvetica"/>
                <a:sym typeface="Helvetica"/>
              </a:defRPr>
            </a:pPr>
            <a:endParaRPr dirty="0"/>
          </a:p>
          <a:p>
            <a:pPr marL="381000" indent="-381000" algn="l" defTabSz="457200">
              <a:buSzPct val="123000"/>
              <a:buChar char="•"/>
              <a:defRPr sz="3000">
                <a:solidFill>
                  <a:srgbClr val="333333"/>
                </a:solidFill>
                <a:latin typeface="Helvetica"/>
                <a:ea typeface="Helvetica"/>
                <a:cs typeface="Helvetica"/>
                <a:sym typeface="Helvetica"/>
              </a:defRPr>
            </a:pPr>
            <a:endParaRPr dirty="0"/>
          </a:p>
          <a:p>
            <a:pPr marL="381000" indent="-381000" algn="l" defTabSz="457200">
              <a:buSzPct val="123000"/>
              <a:buChar char="•"/>
              <a:defRPr sz="3000">
                <a:solidFill>
                  <a:srgbClr val="333333"/>
                </a:solidFill>
                <a:latin typeface="Helvetica"/>
                <a:ea typeface="Helvetica"/>
                <a:cs typeface="Helvetica"/>
                <a:sym typeface="Helvetica"/>
              </a:defRPr>
            </a:pPr>
            <a:r>
              <a:rPr dirty="0"/>
              <a:t>Regardless of the behavior of the children, the club leader should not be treating them this way. What just happened could be considered physical and verbal abuse.</a:t>
            </a:r>
          </a:p>
          <a:p>
            <a:pPr marL="381000" indent="-381000" algn="l" defTabSz="457200">
              <a:buSzPct val="123000"/>
              <a:buChar char="•"/>
              <a:defRPr sz="3000">
                <a:solidFill>
                  <a:srgbClr val="333333"/>
                </a:solidFill>
                <a:latin typeface="Helvetica"/>
                <a:ea typeface="Helvetica"/>
                <a:cs typeface="Helvetica"/>
                <a:sym typeface="Helvetica"/>
              </a:defRPr>
            </a:pPr>
            <a:endParaRPr dirty="0"/>
          </a:p>
          <a:p>
            <a:pPr marL="381000" indent="-381000" algn="l" defTabSz="457200">
              <a:buSzPct val="123000"/>
              <a:buChar char="•"/>
              <a:defRPr sz="3000">
                <a:solidFill>
                  <a:srgbClr val="333333"/>
                </a:solidFill>
                <a:latin typeface="Helvetica"/>
                <a:ea typeface="Helvetica"/>
                <a:cs typeface="Helvetica"/>
                <a:sym typeface="Helvetica"/>
              </a:defRPr>
            </a:pPr>
            <a:endParaRPr dirty="0"/>
          </a:p>
          <a:p>
            <a:pPr marL="381000" indent="-381000" algn="l" defTabSz="457200">
              <a:buSzPct val="123000"/>
              <a:buChar char="•"/>
              <a:defRPr sz="3000">
                <a:solidFill>
                  <a:srgbClr val="333333"/>
                </a:solidFill>
                <a:latin typeface="Helvetica"/>
                <a:ea typeface="Helvetica"/>
                <a:cs typeface="Helvetica"/>
                <a:sym typeface="Helvetica"/>
              </a:defRPr>
            </a:pPr>
            <a:r>
              <a:rPr dirty="0"/>
              <a:t>The actions of the club leader were reasonable given the circumstances. They were right to be angry and let the children know that they felt unappreciated.</a:t>
            </a:r>
          </a:p>
        </p:txBody>
      </p:sp>
      <p:sp>
        <p:nvSpPr>
          <p:cNvPr id="767" name="Rectangle"/>
          <p:cNvSpPr/>
          <p:nvPr/>
        </p:nvSpPr>
        <p:spPr>
          <a:xfrm>
            <a:off x="413" y="13450806"/>
            <a:ext cx="24383174" cy="390023"/>
          </a:xfrm>
          <a:prstGeom prst="rect">
            <a:avLst/>
          </a:prstGeom>
          <a:solidFill>
            <a:srgbClr val="929292"/>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768" name="Rounded Rectangle"/>
          <p:cNvSpPr/>
          <p:nvPr/>
        </p:nvSpPr>
        <p:spPr>
          <a:xfrm>
            <a:off x="-127000" y="13448673"/>
            <a:ext cx="19408481" cy="445090"/>
          </a:xfrm>
          <a:prstGeom prst="roundRect">
            <a:avLst>
              <a:gd name="adj" fmla="val 42800"/>
            </a:avLst>
          </a:prstGeom>
          <a:solidFill>
            <a:srgbClr val="6E9C37"/>
          </a:solidFill>
          <a:ln w="12700">
            <a:miter lim="400000"/>
          </a:ln>
        </p:spPr>
        <p:txBody>
          <a:bodyPr lIns="50800" tIns="50800" rIns="50800" bIns="50800" anchor="ctr"/>
          <a:lstStyle/>
          <a:p>
            <a:pPr defTabSz="825500">
              <a:defRPr sz="3200">
                <a:solidFill>
                  <a:srgbClr val="6D9B36"/>
                </a:solidFill>
                <a:latin typeface="Helvetica Neue Medium"/>
                <a:ea typeface="Helvetica Neue Medium"/>
                <a:cs typeface="Helvetica Neue Medium"/>
                <a:sym typeface="Helvetica Neue Medium"/>
              </a:defRPr>
            </a:pPr>
            <a:endParaRPr/>
          </a:p>
        </p:txBody>
      </p:sp>
      <p:sp>
        <p:nvSpPr>
          <p:cNvPr id="769" name="Part 5 - Final Assessment"/>
          <p:cNvSpPr txBox="1"/>
          <p:nvPr/>
        </p:nvSpPr>
        <p:spPr>
          <a:xfrm>
            <a:off x="44246" y="13419981"/>
            <a:ext cx="2431734" cy="3246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1500" b="1">
                <a:solidFill>
                  <a:srgbClr val="FFFFFF"/>
                </a:solidFill>
              </a:defRPr>
            </a:lvl1pPr>
          </a:lstStyle>
          <a:p>
            <a:r>
              <a:t>Part 5 - Final Assessment</a:t>
            </a:r>
          </a:p>
        </p:txBody>
      </p:sp>
      <p:sp>
        <p:nvSpPr>
          <p:cNvPr id="770"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771" name="Safeguarding Foundations"/>
          <p:cNvSpPr txBox="1"/>
          <p:nvPr/>
        </p:nvSpPr>
        <p:spPr>
          <a:xfrm>
            <a:off x="149553" y="63019"/>
            <a:ext cx="4303269" cy="523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825500">
              <a:defRPr sz="2800">
                <a:solidFill>
                  <a:srgbClr val="000000"/>
                </a:solidFill>
              </a:defRPr>
            </a:lvl1pPr>
          </a:lstStyle>
          <a:p>
            <a:r>
              <a:t>Safeguarding Foundations</a:t>
            </a:r>
          </a:p>
        </p:txBody>
      </p:sp>
      <p:sp>
        <p:nvSpPr>
          <p:cNvPr id="772" name="Final Assessment (3/7) - Scenario Two, Q1"/>
          <p:cNvSpPr txBox="1"/>
          <p:nvPr/>
        </p:nvSpPr>
        <p:spPr>
          <a:xfrm>
            <a:off x="149198" y="482006"/>
            <a:ext cx="8503426" cy="597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rPr dirty="0"/>
              <a:t>Final Assessment (3/7) - Scenario Two, Q1</a:t>
            </a:r>
          </a:p>
        </p:txBody>
      </p:sp>
      <p:pic>
        <p:nvPicPr>
          <p:cNvPr id="773" name="logo.jpg" descr="logo.jpg"/>
          <p:cNvPicPr>
            <a:picLocks noChangeAspect="1"/>
          </p:cNvPicPr>
          <p:nvPr/>
        </p:nvPicPr>
        <p:blipFill>
          <a:blip r:embed="rId2"/>
          <a:stretch>
            <a:fillRect/>
          </a:stretch>
        </p:blipFill>
        <p:spPr>
          <a:xfrm>
            <a:off x="20330338" y="624478"/>
            <a:ext cx="3796966" cy="1456822"/>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766"/>
                                        </p:tgtEl>
                                        <p:attrNameLst>
                                          <p:attrName>style.visibility</p:attrName>
                                        </p:attrNameLst>
                                      </p:cBhvr>
                                      <p:to>
                                        <p:strVal val="visible"/>
                                      </p:to>
                                    </p:set>
                                    <p:anim calcmode="lin" valueType="num">
                                      <p:cBhvr>
                                        <p:cTn id="7" dur="700" fill="hold"/>
                                        <p:tgtEl>
                                          <p:spTgt spid="766"/>
                                        </p:tgtEl>
                                        <p:attrNameLst>
                                          <p:attrName>ppt_x</p:attrName>
                                        </p:attrNameLst>
                                      </p:cBhvr>
                                      <p:tavLst>
                                        <p:tav tm="0">
                                          <p:val>
                                            <p:strVal val="0-#ppt_w/2"/>
                                          </p:val>
                                        </p:tav>
                                        <p:tav tm="100000">
                                          <p:val>
                                            <p:strVal val="#ppt_x"/>
                                          </p:val>
                                        </p:tav>
                                      </p:tavLst>
                                    </p:anim>
                                    <p:anim calcmode="lin" valueType="num">
                                      <p:cBhvr>
                                        <p:cTn id="8" dur="700" fill="hold"/>
                                        <p:tgtEl>
                                          <p:spTgt spid="76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6" grpId="1"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 name="Rectangle"/>
          <p:cNvSpPr/>
          <p:nvPr/>
        </p:nvSpPr>
        <p:spPr>
          <a:xfrm>
            <a:off x="413" y="13450806"/>
            <a:ext cx="24383174" cy="390023"/>
          </a:xfrm>
          <a:prstGeom prst="rect">
            <a:avLst/>
          </a:prstGeom>
          <a:solidFill>
            <a:srgbClr val="929292"/>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776" name="Rounded Rectangle"/>
          <p:cNvSpPr/>
          <p:nvPr/>
        </p:nvSpPr>
        <p:spPr>
          <a:xfrm>
            <a:off x="-127000" y="13448673"/>
            <a:ext cx="19877911" cy="445090"/>
          </a:xfrm>
          <a:prstGeom prst="roundRect">
            <a:avLst>
              <a:gd name="adj" fmla="val 42800"/>
            </a:avLst>
          </a:prstGeom>
          <a:solidFill>
            <a:srgbClr val="6E9C37"/>
          </a:solidFill>
          <a:ln w="12700">
            <a:miter lim="400000"/>
          </a:ln>
        </p:spPr>
        <p:txBody>
          <a:bodyPr lIns="50800" tIns="50800" rIns="50800" bIns="50800" anchor="ctr"/>
          <a:lstStyle/>
          <a:p>
            <a:pPr defTabSz="825500">
              <a:defRPr sz="3200">
                <a:solidFill>
                  <a:srgbClr val="6D9B36"/>
                </a:solidFill>
                <a:latin typeface="Helvetica Neue Medium"/>
                <a:ea typeface="Helvetica Neue Medium"/>
                <a:cs typeface="Helvetica Neue Medium"/>
                <a:sym typeface="Helvetica Neue Medium"/>
              </a:defRPr>
            </a:pPr>
            <a:endParaRPr/>
          </a:p>
        </p:txBody>
      </p:sp>
      <p:sp>
        <p:nvSpPr>
          <p:cNvPr id="777" name="Part 5 - Final Assessment"/>
          <p:cNvSpPr txBox="1"/>
          <p:nvPr/>
        </p:nvSpPr>
        <p:spPr>
          <a:xfrm>
            <a:off x="44246" y="13419981"/>
            <a:ext cx="2431734" cy="3246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1500" b="1">
                <a:solidFill>
                  <a:srgbClr val="FFFFFF"/>
                </a:solidFill>
              </a:defRPr>
            </a:lvl1pPr>
          </a:lstStyle>
          <a:p>
            <a:r>
              <a:t>Part 5 - Final Assessment</a:t>
            </a:r>
          </a:p>
        </p:txBody>
      </p:sp>
      <p:sp>
        <p:nvSpPr>
          <p:cNvPr id="778" name="Rectangle"/>
          <p:cNvSpPr/>
          <p:nvPr/>
        </p:nvSpPr>
        <p:spPr>
          <a:xfrm>
            <a:off x="413" y="-570822"/>
            <a:ext cx="24383173" cy="1650272"/>
          </a:xfrm>
          <a:prstGeom prst="rect">
            <a:avLst/>
          </a:prstGeom>
          <a:solidFill>
            <a:srgbClr val="8179B1"/>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779" name="Safeguarding Foundations"/>
          <p:cNvSpPr txBox="1"/>
          <p:nvPr/>
        </p:nvSpPr>
        <p:spPr>
          <a:xfrm>
            <a:off x="149553" y="63019"/>
            <a:ext cx="4303269" cy="523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825500">
              <a:defRPr sz="2800">
                <a:solidFill>
                  <a:srgbClr val="000000"/>
                </a:solidFill>
              </a:defRPr>
            </a:lvl1pPr>
          </a:lstStyle>
          <a:p>
            <a:r>
              <a:t>Safeguarding Foundations</a:t>
            </a:r>
          </a:p>
        </p:txBody>
      </p:sp>
      <p:sp>
        <p:nvSpPr>
          <p:cNvPr id="780" name="Final Assessment (4/7) - Scenario Two, Q2"/>
          <p:cNvSpPr txBox="1"/>
          <p:nvPr/>
        </p:nvSpPr>
        <p:spPr>
          <a:xfrm>
            <a:off x="149198" y="482006"/>
            <a:ext cx="8503426" cy="597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rPr dirty="0"/>
              <a:t>Final Assessment (4/7) - Scenario Two, Q2</a:t>
            </a:r>
          </a:p>
        </p:txBody>
      </p:sp>
      <p:pic>
        <p:nvPicPr>
          <p:cNvPr id="781" name="logo.jpg" descr="logo.jpg"/>
          <p:cNvPicPr>
            <a:picLocks noChangeAspect="1"/>
          </p:cNvPicPr>
          <p:nvPr/>
        </p:nvPicPr>
        <p:blipFill>
          <a:blip r:embed="rId2"/>
          <a:stretch>
            <a:fillRect/>
          </a:stretch>
        </p:blipFill>
        <p:spPr>
          <a:xfrm>
            <a:off x="20330338" y="624478"/>
            <a:ext cx="3796966" cy="1456822"/>
          </a:xfrm>
          <a:prstGeom prst="rect">
            <a:avLst/>
          </a:prstGeom>
          <a:ln w="12700">
            <a:miter lim="400000"/>
          </a:ln>
        </p:spPr>
      </p:pic>
      <p:sp>
        <p:nvSpPr>
          <p:cNvPr id="782" name="What should you do following witnessing this incident?…"/>
          <p:cNvSpPr txBox="1"/>
          <p:nvPr/>
        </p:nvSpPr>
        <p:spPr>
          <a:xfrm>
            <a:off x="1443254" y="3276600"/>
            <a:ext cx="19846492" cy="5130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defTabSz="457200">
              <a:defRPr sz="3000" b="1">
                <a:solidFill>
                  <a:srgbClr val="333333"/>
                </a:solidFill>
                <a:latin typeface="Helvetica"/>
                <a:ea typeface="Helvetica"/>
                <a:cs typeface="Helvetica"/>
                <a:sym typeface="Helvetica"/>
              </a:defRPr>
            </a:pPr>
            <a:r>
              <a:rPr dirty="0"/>
              <a:t>What should you do following witnessing this incident?</a:t>
            </a:r>
          </a:p>
          <a:p>
            <a:pPr algn="l" defTabSz="457200">
              <a:defRPr sz="3000" b="1">
                <a:solidFill>
                  <a:srgbClr val="FF0000"/>
                </a:solidFill>
                <a:latin typeface="Helvetica"/>
                <a:ea typeface="Helvetica"/>
                <a:cs typeface="Helvetica"/>
                <a:sym typeface="Helvetica"/>
              </a:defRPr>
            </a:pPr>
            <a:r>
              <a:rPr dirty="0"/>
              <a:t>Choose </a:t>
            </a:r>
            <a:r>
              <a:rPr lang="en-GB" dirty="0"/>
              <a:t>TWO</a:t>
            </a:r>
            <a:r>
              <a:rPr dirty="0"/>
              <a:t> from the following:</a:t>
            </a:r>
            <a:endParaRPr dirty="0">
              <a:solidFill>
                <a:srgbClr val="333333"/>
              </a:solidFill>
            </a:endParaRPr>
          </a:p>
          <a:p>
            <a:pPr algn="l" defTabSz="457200">
              <a:defRPr sz="3000">
                <a:solidFill>
                  <a:srgbClr val="333333"/>
                </a:solidFill>
                <a:latin typeface="Helvetica"/>
                <a:ea typeface="Helvetica"/>
                <a:cs typeface="Helvetica"/>
                <a:sym typeface="Helvetica"/>
              </a:defRPr>
            </a:pPr>
            <a:endParaRPr dirty="0">
              <a:solidFill>
                <a:srgbClr val="333333"/>
              </a:solidFill>
            </a:endParaRPr>
          </a:p>
          <a:p>
            <a:pPr algn="l" defTabSz="457200">
              <a:defRPr sz="3000">
                <a:solidFill>
                  <a:srgbClr val="333333"/>
                </a:solidFill>
                <a:latin typeface="Helvetica"/>
                <a:ea typeface="Helvetica"/>
                <a:cs typeface="Helvetica"/>
                <a:sym typeface="Helvetica"/>
              </a:defRPr>
            </a:pPr>
            <a:endParaRPr dirty="0">
              <a:solidFill>
                <a:srgbClr val="333333"/>
              </a:solidFill>
            </a:endParaRPr>
          </a:p>
          <a:p>
            <a:pPr marL="381000" indent="-381000" algn="l" defTabSz="457200">
              <a:buSzPct val="123000"/>
              <a:buChar char="•"/>
              <a:defRPr sz="3000">
                <a:solidFill>
                  <a:srgbClr val="333333"/>
                </a:solidFill>
                <a:latin typeface="Helvetica"/>
                <a:ea typeface="Helvetica"/>
                <a:cs typeface="Helvetica"/>
                <a:sym typeface="Helvetica"/>
              </a:defRPr>
            </a:pPr>
            <a:r>
              <a:rPr dirty="0"/>
              <a:t>Resign as a volunteer so that you are not associated with unsafe ministry practice.</a:t>
            </a:r>
          </a:p>
          <a:p>
            <a:pPr marL="381000" indent="-381000" algn="l" defTabSz="457200">
              <a:buSzPct val="123000"/>
              <a:buChar char="•"/>
              <a:defRPr sz="3000">
                <a:solidFill>
                  <a:srgbClr val="333333"/>
                </a:solidFill>
                <a:latin typeface="Helvetica"/>
                <a:ea typeface="Helvetica"/>
                <a:cs typeface="Helvetica"/>
                <a:sym typeface="Helvetica"/>
              </a:defRPr>
            </a:pPr>
            <a:endParaRPr dirty="0"/>
          </a:p>
          <a:p>
            <a:pPr marL="381000" indent="-381000" algn="l" defTabSz="457200">
              <a:buSzPct val="123000"/>
              <a:buChar char="•"/>
              <a:defRPr sz="3000">
                <a:solidFill>
                  <a:srgbClr val="333333"/>
                </a:solidFill>
                <a:latin typeface="Helvetica"/>
                <a:ea typeface="Helvetica"/>
                <a:cs typeface="Helvetica"/>
                <a:sym typeface="Helvetica"/>
              </a:defRPr>
            </a:pPr>
            <a:endParaRPr dirty="0"/>
          </a:p>
          <a:p>
            <a:pPr marL="381000" indent="-381000" algn="l" defTabSz="457200">
              <a:buSzPct val="123000"/>
              <a:buChar char="•"/>
              <a:defRPr sz="3000">
                <a:solidFill>
                  <a:srgbClr val="333333"/>
                </a:solidFill>
                <a:latin typeface="Helvetica"/>
                <a:ea typeface="Helvetica"/>
                <a:cs typeface="Helvetica"/>
                <a:sym typeface="Helvetica"/>
              </a:defRPr>
            </a:pPr>
            <a:r>
              <a:rPr dirty="0"/>
              <a:t>Make a note of what happened and report to the safeguarding officer as soon as you can.</a:t>
            </a:r>
          </a:p>
          <a:p>
            <a:pPr marL="381000" indent="-381000" algn="l" defTabSz="457200">
              <a:buSzPct val="123000"/>
              <a:buChar char="•"/>
              <a:defRPr sz="3000">
                <a:solidFill>
                  <a:srgbClr val="333333"/>
                </a:solidFill>
                <a:latin typeface="Helvetica"/>
                <a:ea typeface="Helvetica"/>
                <a:cs typeface="Helvetica"/>
                <a:sym typeface="Helvetica"/>
              </a:defRPr>
            </a:pPr>
            <a:endParaRPr dirty="0"/>
          </a:p>
          <a:p>
            <a:pPr marL="381000" indent="-381000" algn="l" defTabSz="457200">
              <a:buSzPct val="123000"/>
              <a:buChar char="•"/>
              <a:defRPr sz="3000">
                <a:solidFill>
                  <a:srgbClr val="333333"/>
                </a:solidFill>
                <a:latin typeface="Helvetica"/>
                <a:ea typeface="Helvetica"/>
                <a:cs typeface="Helvetica"/>
                <a:sym typeface="Helvetica"/>
              </a:defRPr>
            </a:pPr>
            <a:endParaRPr dirty="0"/>
          </a:p>
          <a:p>
            <a:pPr marL="381000" indent="-381000" algn="l" defTabSz="457200">
              <a:buSzPct val="123000"/>
              <a:buChar char="•"/>
              <a:defRPr sz="3000">
                <a:solidFill>
                  <a:srgbClr val="333333"/>
                </a:solidFill>
                <a:latin typeface="Helvetica"/>
                <a:ea typeface="Helvetica"/>
                <a:cs typeface="Helvetica"/>
                <a:sym typeface="Helvetica"/>
              </a:defRPr>
            </a:pPr>
            <a:r>
              <a:rPr dirty="0"/>
              <a:t>Ask your church leader if they are aware of any training that could be completed on managing children’s </a:t>
            </a:r>
            <a:r>
              <a:rPr dirty="0" err="1"/>
              <a:t>behaviour</a:t>
            </a:r>
            <a:r>
              <a:rPr dirty="0"/>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782"/>
                                        </p:tgtEl>
                                        <p:attrNameLst>
                                          <p:attrName>style.visibility</p:attrName>
                                        </p:attrNameLst>
                                      </p:cBhvr>
                                      <p:to>
                                        <p:strVal val="visible"/>
                                      </p:to>
                                    </p:set>
                                    <p:anim calcmode="lin" valueType="num">
                                      <p:cBhvr>
                                        <p:cTn id="7" dur="1000" fill="hold"/>
                                        <p:tgtEl>
                                          <p:spTgt spid="782"/>
                                        </p:tgtEl>
                                        <p:attrNameLst>
                                          <p:attrName>ppt_x</p:attrName>
                                        </p:attrNameLst>
                                      </p:cBhvr>
                                      <p:tavLst>
                                        <p:tav tm="0">
                                          <p:val>
                                            <p:strVal val="0-#ppt_w/2"/>
                                          </p:val>
                                        </p:tav>
                                        <p:tav tm="100000">
                                          <p:val>
                                            <p:strVal val="#ppt_x"/>
                                          </p:val>
                                        </p:tav>
                                      </p:tavLst>
                                    </p:anim>
                                    <p:anim calcmode="lin" valueType="num">
                                      <p:cBhvr>
                                        <p:cTn id="8" dur="1000" fill="hold"/>
                                        <p:tgtEl>
                                          <p:spTgt spid="7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2" grpId="1"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 name="Rectangle"/>
          <p:cNvSpPr/>
          <p:nvPr/>
        </p:nvSpPr>
        <p:spPr>
          <a:xfrm>
            <a:off x="413" y="13450806"/>
            <a:ext cx="24383174" cy="390023"/>
          </a:xfrm>
          <a:prstGeom prst="rect">
            <a:avLst/>
          </a:prstGeom>
          <a:solidFill>
            <a:srgbClr val="929292"/>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785" name="Rounded Rectangle"/>
          <p:cNvSpPr/>
          <p:nvPr/>
        </p:nvSpPr>
        <p:spPr>
          <a:xfrm>
            <a:off x="-127000" y="13448673"/>
            <a:ext cx="20357218" cy="445090"/>
          </a:xfrm>
          <a:prstGeom prst="roundRect">
            <a:avLst>
              <a:gd name="adj" fmla="val 42800"/>
            </a:avLst>
          </a:prstGeom>
          <a:solidFill>
            <a:srgbClr val="6E9C37"/>
          </a:solidFill>
          <a:ln w="12700">
            <a:miter lim="400000"/>
          </a:ln>
        </p:spPr>
        <p:txBody>
          <a:bodyPr lIns="50800" tIns="50800" rIns="50800" bIns="50800" anchor="ctr"/>
          <a:lstStyle/>
          <a:p>
            <a:pPr defTabSz="825500">
              <a:defRPr sz="3200">
                <a:solidFill>
                  <a:srgbClr val="6D9B36"/>
                </a:solidFill>
                <a:latin typeface="Helvetica Neue Medium"/>
                <a:ea typeface="Helvetica Neue Medium"/>
                <a:cs typeface="Helvetica Neue Medium"/>
                <a:sym typeface="Helvetica Neue Medium"/>
              </a:defRPr>
            </a:pPr>
            <a:endParaRPr/>
          </a:p>
        </p:txBody>
      </p:sp>
      <p:sp>
        <p:nvSpPr>
          <p:cNvPr id="786" name="Part 5 - Final Assessment"/>
          <p:cNvSpPr txBox="1"/>
          <p:nvPr/>
        </p:nvSpPr>
        <p:spPr>
          <a:xfrm>
            <a:off x="44246" y="13419981"/>
            <a:ext cx="2431734" cy="3246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1500" b="1">
                <a:solidFill>
                  <a:srgbClr val="FFFFFF"/>
                </a:solidFill>
              </a:defRPr>
            </a:lvl1pPr>
          </a:lstStyle>
          <a:p>
            <a:r>
              <a:t>Part 5 - Final Assessment</a:t>
            </a:r>
          </a:p>
        </p:txBody>
      </p:sp>
      <p:sp>
        <p:nvSpPr>
          <p:cNvPr id="787"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788" name="Safeguarding Foundations"/>
          <p:cNvSpPr txBox="1"/>
          <p:nvPr/>
        </p:nvSpPr>
        <p:spPr>
          <a:xfrm>
            <a:off x="149553" y="63019"/>
            <a:ext cx="4303269" cy="523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825500">
              <a:defRPr sz="2800">
                <a:solidFill>
                  <a:srgbClr val="000000"/>
                </a:solidFill>
              </a:defRPr>
            </a:lvl1pPr>
          </a:lstStyle>
          <a:p>
            <a:r>
              <a:t>Safeguarding Foundations</a:t>
            </a:r>
          </a:p>
        </p:txBody>
      </p:sp>
      <p:sp>
        <p:nvSpPr>
          <p:cNvPr id="789" name="Final Assessment (5/7) - Scenario Three, Q1"/>
          <p:cNvSpPr txBox="1"/>
          <p:nvPr/>
        </p:nvSpPr>
        <p:spPr>
          <a:xfrm>
            <a:off x="149198" y="482006"/>
            <a:ext cx="8837868" cy="597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rPr dirty="0"/>
              <a:t>Final Assessment (5/7) - Scenario Three, Q1</a:t>
            </a:r>
          </a:p>
        </p:txBody>
      </p:sp>
      <p:pic>
        <p:nvPicPr>
          <p:cNvPr id="790" name="logo.jpg" descr="logo.jpg"/>
          <p:cNvPicPr>
            <a:picLocks noChangeAspect="1"/>
          </p:cNvPicPr>
          <p:nvPr/>
        </p:nvPicPr>
        <p:blipFill>
          <a:blip r:embed="rId2"/>
          <a:stretch>
            <a:fillRect/>
          </a:stretch>
        </p:blipFill>
        <p:spPr>
          <a:xfrm>
            <a:off x="20330338" y="624478"/>
            <a:ext cx="3796966" cy="1456822"/>
          </a:xfrm>
          <a:prstGeom prst="rect">
            <a:avLst/>
          </a:prstGeom>
          <a:ln w="12700">
            <a:miter lim="400000"/>
          </a:ln>
        </p:spPr>
      </p:pic>
      <p:sp>
        <p:nvSpPr>
          <p:cNvPr id="791" name="You have befriended a member of your congregation who is elderly, physically disabled and lives by themselves. During one visit they complain that they are often hungry and can't afford to buy food. As the conversation develops, you discover that two of "/>
          <p:cNvSpPr txBox="1"/>
          <p:nvPr/>
        </p:nvSpPr>
        <p:spPr>
          <a:xfrm>
            <a:off x="692534" y="2921000"/>
            <a:ext cx="22307650" cy="7874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defRPr sz="3000" b="1">
                <a:solidFill>
                  <a:srgbClr val="333333"/>
                </a:solidFill>
                <a:latin typeface="Helvetica"/>
                <a:ea typeface="Helvetica"/>
                <a:cs typeface="Helvetica"/>
                <a:sym typeface="Helvetica"/>
              </a:defRPr>
            </a:pPr>
            <a:r>
              <a:rPr dirty="0"/>
              <a:t>You have befriended a member of your congregation who is elderly, physically disabled and lives by themselves. During one visit they complain that they are often hungry and can't afford to buy food. As the conversation develops, you discover that two of her neighbours sometimes come round and tidy up for her and then ask for money in exchange. They don't feel that they can say no to them.</a:t>
            </a:r>
          </a:p>
          <a:p>
            <a:pPr algn="l" defTabSz="457200">
              <a:defRPr sz="3000" b="1">
                <a:solidFill>
                  <a:srgbClr val="333333"/>
                </a:solidFill>
                <a:latin typeface="Helvetica"/>
                <a:ea typeface="Helvetica"/>
                <a:cs typeface="Helvetica"/>
                <a:sym typeface="Helvetica"/>
              </a:defRPr>
            </a:pPr>
            <a:endParaRPr dirty="0"/>
          </a:p>
          <a:p>
            <a:pPr algn="l" defTabSz="457200">
              <a:defRPr sz="3000" b="1">
                <a:solidFill>
                  <a:srgbClr val="333333"/>
                </a:solidFill>
                <a:latin typeface="Helvetica"/>
                <a:ea typeface="Helvetica"/>
                <a:cs typeface="Helvetica"/>
                <a:sym typeface="Helvetica"/>
              </a:defRPr>
            </a:pPr>
            <a:r>
              <a:rPr dirty="0"/>
              <a:t>What is your concern?</a:t>
            </a:r>
          </a:p>
          <a:p>
            <a:pPr algn="l" defTabSz="457200">
              <a:defRPr sz="3000" b="1">
                <a:solidFill>
                  <a:srgbClr val="FF0000"/>
                </a:solidFill>
                <a:latin typeface="Helvetica"/>
                <a:ea typeface="Helvetica"/>
                <a:cs typeface="Helvetica"/>
                <a:sym typeface="Helvetica"/>
              </a:defRPr>
            </a:pPr>
            <a:r>
              <a:rPr dirty="0"/>
              <a:t>Choose </a:t>
            </a:r>
            <a:r>
              <a:rPr lang="en-GB" dirty="0"/>
              <a:t>TWO</a:t>
            </a:r>
            <a:r>
              <a:rPr dirty="0"/>
              <a:t> from the following:</a:t>
            </a:r>
            <a:endParaRPr dirty="0">
              <a:solidFill>
                <a:srgbClr val="333333"/>
              </a:solidFill>
            </a:endParaRPr>
          </a:p>
          <a:p>
            <a:pPr marL="381000" indent="-381000" algn="l" defTabSz="457200">
              <a:buSzPct val="123000"/>
              <a:buChar char="•"/>
              <a:defRPr sz="3000">
                <a:solidFill>
                  <a:srgbClr val="333333"/>
                </a:solidFill>
                <a:latin typeface="Helvetica"/>
                <a:ea typeface="Helvetica"/>
                <a:cs typeface="Helvetica"/>
                <a:sym typeface="Helvetica"/>
              </a:defRPr>
            </a:pPr>
            <a:endParaRPr dirty="0">
              <a:solidFill>
                <a:srgbClr val="333333"/>
              </a:solidFill>
            </a:endParaRPr>
          </a:p>
          <a:p>
            <a:pPr marL="381000" indent="-381000" algn="l" defTabSz="457200">
              <a:buSzPct val="123000"/>
              <a:buChar char="•"/>
              <a:defRPr sz="3000">
                <a:solidFill>
                  <a:srgbClr val="333333"/>
                </a:solidFill>
                <a:latin typeface="Helvetica"/>
                <a:ea typeface="Helvetica"/>
                <a:cs typeface="Helvetica"/>
                <a:sym typeface="Helvetica"/>
              </a:defRPr>
            </a:pPr>
            <a:endParaRPr dirty="0">
              <a:solidFill>
                <a:srgbClr val="333333"/>
              </a:solidFill>
            </a:endParaRPr>
          </a:p>
          <a:p>
            <a:pPr marL="381000" indent="-381000" algn="l" defTabSz="457200">
              <a:buSzPct val="123000"/>
              <a:buChar char="•"/>
              <a:defRPr sz="3000">
                <a:solidFill>
                  <a:srgbClr val="333333"/>
                </a:solidFill>
                <a:latin typeface="Helvetica"/>
                <a:ea typeface="Helvetica"/>
                <a:cs typeface="Helvetica"/>
                <a:sym typeface="Helvetica"/>
              </a:defRPr>
            </a:pPr>
            <a:endParaRPr dirty="0">
              <a:solidFill>
                <a:srgbClr val="333333"/>
              </a:solidFill>
            </a:endParaRPr>
          </a:p>
          <a:p>
            <a:pPr marL="381000" indent="-381000" algn="l" defTabSz="457200">
              <a:buSzPct val="123000"/>
              <a:buChar char="•"/>
              <a:defRPr sz="3000">
                <a:solidFill>
                  <a:srgbClr val="333333"/>
                </a:solidFill>
                <a:latin typeface="Helvetica"/>
                <a:ea typeface="Helvetica"/>
                <a:cs typeface="Helvetica"/>
                <a:sym typeface="Helvetica"/>
              </a:defRPr>
            </a:pPr>
            <a:r>
              <a:rPr dirty="0"/>
              <a:t>I don't have any concerns; they are lucky to have such caring neighbours.</a:t>
            </a:r>
          </a:p>
          <a:p>
            <a:pPr marL="381000" indent="-381000" algn="l" defTabSz="457200">
              <a:buSzPct val="123000"/>
              <a:buChar char="•"/>
              <a:defRPr sz="3000">
                <a:solidFill>
                  <a:srgbClr val="333333"/>
                </a:solidFill>
                <a:latin typeface="Helvetica"/>
                <a:ea typeface="Helvetica"/>
                <a:cs typeface="Helvetica"/>
                <a:sym typeface="Helvetica"/>
              </a:defRPr>
            </a:pPr>
            <a:endParaRPr dirty="0"/>
          </a:p>
          <a:p>
            <a:pPr marL="381000" indent="-381000" algn="l" defTabSz="457200">
              <a:buSzPct val="123000"/>
              <a:buChar char="•"/>
              <a:defRPr sz="3000">
                <a:solidFill>
                  <a:srgbClr val="333333"/>
                </a:solidFill>
                <a:latin typeface="Helvetica"/>
                <a:ea typeface="Helvetica"/>
                <a:cs typeface="Helvetica"/>
                <a:sym typeface="Helvetica"/>
              </a:defRPr>
            </a:pPr>
            <a:endParaRPr dirty="0"/>
          </a:p>
          <a:p>
            <a:pPr marL="381000" indent="-381000" algn="l" defTabSz="457200">
              <a:buSzPct val="123000"/>
              <a:buChar char="•"/>
              <a:defRPr sz="3000">
                <a:solidFill>
                  <a:srgbClr val="333333"/>
                </a:solidFill>
                <a:latin typeface="Helvetica"/>
                <a:ea typeface="Helvetica"/>
                <a:cs typeface="Helvetica"/>
                <a:sym typeface="Helvetica"/>
              </a:defRPr>
            </a:pPr>
            <a:r>
              <a:rPr dirty="0"/>
              <a:t>They are very vulnerable person. It's not clear that they want the help of their neighbours, they may </a:t>
            </a:r>
            <a:r>
              <a:rPr lang="en-GB" dirty="0"/>
              <a:t>be </a:t>
            </a:r>
            <a:r>
              <a:rPr dirty="0"/>
              <a:t>being exploited.</a:t>
            </a:r>
          </a:p>
          <a:p>
            <a:pPr marL="381000" indent="-381000" algn="l" defTabSz="457200">
              <a:buSzPct val="123000"/>
              <a:buChar char="•"/>
              <a:defRPr sz="3000">
                <a:solidFill>
                  <a:srgbClr val="333333"/>
                </a:solidFill>
                <a:latin typeface="Helvetica"/>
                <a:ea typeface="Helvetica"/>
                <a:cs typeface="Helvetica"/>
                <a:sym typeface="Helvetica"/>
              </a:defRPr>
            </a:pPr>
            <a:endParaRPr dirty="0"/>
          </a:p>
          <a:p>
            <a:pPr marL="381000" indent="-381000" algn="l" defTabSz="457200">
              <a:buSzPct val="123000"/>
              <a:buChar char="•"/>
              <a:defRPr sz="3000">
                <a:solidFill>
                  <a:srgbClr val="333333"/>
                </a:solidFill>
                <a:latin typeface="Helvetica"/>
                <a:ea typeface="Helvetica"/>
                <a:cs typeface="Helvetica"/>
                <a:sym typeface="Helvetica"/>
              </a:defRPr>
            </a:pPr>
            <a:endParaRPr dirty="0"/>
          </a:p>
          <a:p>
            <a:pPr marL="381000" indent="-381000" algn="l" defTabSz="457200">
              <a:buSzPct val="123000"/>
              <a:buChar char="•"/>
              <a:defRPr sz="3000">
                <a:solidFill>
                  <a:srgbClr val="333333"/>
                </a:solidFill>
                <a:latin typeface="Helvetica"/>
                <a:ea typeface="Helvetica"/>
                <a:cs typeface="Helvetica"/>
                <a:sym typeface="Helvetica"/>
              </a:defRPr>
            </a:pPr>
            <a:r>
              <a:rPr dirty="0"/>
              <a:t>They are not eating enough and this is affecting their health and well-being.</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791"/>
                                        </p:tgtEl>
                                        <p:attrNameLst>
                                          <p:attrName>style.visibility</p:attrName>
                                        </p:attrNameLst>
                                      </p:cBhvr>
                                      <p:to>
                                        <p:strVal val="visible"/>
                                      </p:to>
                                    </p:set>
                                    <p:anim calcmode="lin" valueType="num">
                                      <p:cBhvr>
                                        <p:cTn id="7" dur="1000" fill="hold"/>
                                        <p:tgtEl>
                                          <p:spTgt spid="791"/>
                                        </p:tgtEl>
                                        <p:attrNameLst>
                                          <p:attrName>ppt_x</p:attrName>
                                        </p:attrNameLst>
                                      </p:cBhvr>
                                      <p:tavLst>
                                        <p:tav tm="0">
                                          <p:val>
                                            <p:strVal val="0-#ppt_w/2"/>
                                          </p:val>
                                        </p:tav>
                                        <p:tav tm="100000">
                                          <p:val>
                                            <p:strVal val="#ppt_x"/>
                                          </p:val>
                                        </p:tav>
                                      </p:tavLst>
                                    </p:anim>
                                    <p:anim calcmode="lin" valueType="num">
                                      <p:cBhvr>
                                        <p:cTn id="8" dur="1000" fill="hold"/>
                                        <p:tgtEl>
                                          <p:spTgt spid="79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1" grpId="1"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 name="Rectangle"/>
          <p:cNvSpPr/>
          <p:nvPr/>
        </p:nvSpPr>
        <p:spPr>
          <a:xfrm>
            <a:off x="413" y="13450806"/>
            <a:ext cx="24383174" cy="390023"/>
          </a:xfrm>
          <a:prstGeom prst="rect">
            <a:avLst/>
          </a:prstGeom>
          <a:solidFill>
            <a:srgbClr val="929292"/>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794" name="Rounded Rectangle"/>
          <p:cNvSpPr/>
          <p:nvPr/>
        </p:nvSpPr>
        <p:spPr>
          <a:xfrm>
            <a:off x="-127000" y="13448673"/>
            <a:ext cx="20840288" cy="445090"/>
          </a:xfrm>
          <a:prstGeom prst="roundRect">
            <a:avLst>
              <a:gd name="adj" fmla="val 42800"/>
            </a:avLst>
          </a:prstGeom>
          <a:solidFill>
            <a:srgbClr val="6E9C37"/>
          </a:solidFill>
          <a:ln w="12700">
            <a:miter lim="400000"/>
          </a:ln>
        </p:spPr>
        <p:txBody>
          <a:bodyPr lIns="50800" tIns="50800" rIns="50800" bIns="50800" anchor="ctr"/>
          <a:lstStyle/>
          <a:p>
            <a:pPr defTabSz="825500">
              <a:defRPr sz="3200">
                <a:solidFill>
                  <a:srgbClr val="6D9B36"/>
                </a:solidFill>
                <a:latin typeface="Helvetica Neue Medium"/>
                <a:ea typeface="Helvetica Neue Medium"/>
                <a:cs typeface="Helvetica Neue Medium"/>
                <a:sym typeface="Helvetica Neue Medium"/>
              </a:defRPr>
            </a:pPr>
            <a:endParaRPr/>
          </a:p>
        </p:txBody>
      </p:sp>
      <p:sp>
        <p:nvSpPr>
          <p:cNvPr id="795" name="Part 5 - Final Assessment"/>
          <p:cNvSpPr txBox="1"/>
          <p:nvPr/>
        </p:nvSpPr>
        <p:spPr>
          <a:xfrm>
            <a:off x="44246" y="13419981"/>
            <a:ext cx="2431734" cy="3246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1500" b="1">
                <a:solidFill>
                  <a:srgbClr val="FFFFFF"/>
                </a:solidFill>
              </a:defRPr>
            </a:lvl1pPr>
          </a:lstStyle>
          <a:p>
            <a:r>
              <a:t>Part 5 - Final Assessment</a:t>
            </a:r>
          </a:p>
        </p:txBody>
      </p:sp>
      <p:sp>
        <p:nvSpPr>
          <p:cNvPr id="796"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797" name="Safeguarding Foundations"/>
          <p:cNvSpPr txBox="1"/>
          <p:nvPr/>
        </p:nvSpPr>
        <p:spPr>
          <a:xfrm>
            <a:off x="149553" y="63019"/>
            <a:ext cx="4303269" cy="523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825500">
              <a:defRPr sz="2800">
                <a:solidFill>
                  <a:srgbClr val="000000"/>
                </a:solidFill>
              </a:defRPr>
            </a:lvl1pPr>
          </a:lstStyle>
          <a:p>
            <a:r>
              <a:t>Safeguarding Foundations</a:t>
            </a:r>
          </a:p>
        </p:txBody>
      </p:sp>
      <p:sp>
        <p:nvSpPr>
          <p:cNvPr id="798" name="Final Assessment (6/7) - Scenario Three, Q2"/>
          <p:cNvSpPr txBox="1"/>
          <p:nvPr/>
        </p:nvSpPr>
        <p:spPr>
          <a:xfrm>
            <a:off x="149198" y="482006"/>
            <a:ext cx="8837868" cy="597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rPr dirty="0"/>
              <a:t>Final Assessment (6/7) - Scenario Three, Q2</a:t>
            </a:r>
          </a:p>
        </p:txBody>
      </p:sp>
      <p:pic>
        <p:nvPicPr>
          <p:cNvPr id="799" name="logo.jpg" descr="logo.jpg"/>
          <p:cNvPicPr>
            <a:picLocks noChangeAspect="1"/>
          </p:cNvPicPr>
          <p:nvPr/>
        </p:nvPicPr>
        <p:blipFill>
          <a:blip r:embed="rId2"/>
          <a:stretch>
            <a:fillRect/>
          </a:stretch>
        </p:blipFill>
        <p:spPr>
          <a:xfrm>
            <a:off x="20330338" y="624478"/>
            <a:ext cx="3796966" cy="1456822"/>
          </a:xfrm>
          <a:prstGeom prst="rect">
            <a:avLst/>
          </a:prstGeom>
          <a:ln w="12700">
            <a:miter lim="400000"/>
          </a:ln>
        </p:spPr>
      </p:pic>
      <p:sp>
        <p:nvSpPr>
          <p:cNvPr id="800" name="What are your next steps?…"/>
          <p:cNvSpPr txBox="1"/>
          <p:nvPr/>
        </p:nvSpPr>
        <p:spPr>
          <a:xfrm>
            <a:off x="972031" y="2870199"/>
            <a:ext cx="21487027" cy="6045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defRPr sz="3000" b="1">
                <a:solidFill>
                  <a:srgbClr val="333333"/>
                </a:solidFill>
                <a:latin typeface="Helvetica"/>
                <a:ea typeface="Helvetica"/>
                <a:cs typeface="Helvetica"/>
                <a:sym typeface="Helvetica"/>
              </a:defRPr>
            </a:pPr>
            <a:r>
              <a:rPr dirty="0"/>
              <a:t>What are your next steps?</a:t>
            </a:r>
          </a:p>
          <a:p>
            <a:pPr algn="l" defTabSz="457200">
              <a:defRPr sz="3000" b="1">
                <a:solidFill>
                  <a:srgbClr val="FF0000"/>
                </a:solidFill>
                <a:latin typeface="Helvetica"/>
                <a:ea typeface="Helvetica"/>
                <a:cs typeface="Helvetica"/>
                <a:sym typeface="Helvetica"/>
              </a:defRPr>
            </a:pPr>
            <a:r>
              <a:rPr dirty="0"/>
              <a:t>Choose </a:t>
            </a:r>
            <a:r>
              <a:rPr lang="en-GB" dirty="0"/>
              <a:t>TWO</a:t>
            </a:r>
            <a:r>
              <a:rPr dirty="0"/>
              <a:t> from the following:</a:t>
            </a:r>
            <a:endParaRPr dirty="0">
              <a:solidFill>
                <a:srgbClr val="333333"/>
              </a:solidFill>
            </a:endParaRPr>
          </a:p>
          <a:p>
            <a:pPr algn="l" defTabSz="457200">
              <a:defRPr sz="3000">
                <a:solidFill>
                  <a:srgbClr val="333333"/>
                </a:solidFill>
                <a:latin typeface="Helvetica"/>
                <a:ea typeface="Helvetica"/>
                <a:cs typeface="Helvetica"/>
                <a:sym typeface="Helvetica"/>
              </a:defRPr>
            </a:pPr>
            <a:endParaRPr dirty="0">
              <a:solidFill>
                <a:srgbClr val="333333"/>
              </a:solidFill>
            </a:endParaRPr>
          </a:p>
          <a:p>
            <a:pPr algn="l" defTabSz="457200">
              <a:defRPr sz="3000">
                <a:solidFill>
                  <a:srgbClr val="333333"/>
                </a:solidFill>
                <a:latin typeface="Helvetica"/>
                <a:ea typeface="Helvetica"/>
                <a:cs typeface="Helvetica"/>
                <a:sym typeface="Helvetica"/>
              </a:defRPr>
            </a:pPr>
            <a:endParaRPr dirty="0">
              <a:solidFill>
                <a:srgbClr val="333333"/>
              </a:solidFill>
            </a:endParaRPr>
          </a:p>
          <a:p>
            <a:pPr marL="381000" indent="-381000" algn="l" defTabSz="457200">
              <a:buSzPct val="123000"/>
              <a:buChar char="•"/>
              <a:defRPr sz="3000">
                <a:solidFill>
                  <a:srgbClr val="333333"/>
                </a:solidFill>
                <a:latin typeface="Helvetica"/>
                <a:ea typeface="Helvetica"/>
                <a:cs typeface="Helvetica"/>
                <a:sym typeface="Helvetica"/>
              </a:defRPr>
            </a:pPr>
            <a:r>
              <a:rPr dirty="0"/>
              <a:t>Tell them about other local </a:t>
            </a:r>
            <a:r>
              <a:rPr dirty="0" err="1"/>
              <a:t>organisations</a:t>
            </a:r>
            <a:r>
              <a:rPr dirty="0"/>
              <a:t> that might be able to support them </a:t>
            </a:r>
            <a:r>
              <a:rPr dirty="0" err="1"/>
              <a:t>eg.</a:t>
            </a:r>
            <a:r>
              <a:rPr dirty="0"/>
              <a:t> Food Banks, Christians Against Poverty and offer to help to access if they would like.</a:t>
            </a:r>
          </a:p>
          <a:p>
            <a:pPr marL="381000" indent="-381000" algn="l" defTabSz="457200">
              <a:buSzPct val="123000"/>
              <a:buChar char="•"/>
              <a:defRPr sz="3000">
                <a:solidFill>
                  <a:srgbClr val="333333"/>
                </a:solidFill>
                <a:latin typeface="Helvetica"/>
                <a:ea typeface="Helvetica"/>
                <a:cs typeface="Helvetica"/>
                <a:sym typeface="Helvetica"/>
              </a:defRPr>
            </a:pPr>
            <a:endParaRPr dirty="0"/>
          </a:p>
          <a:p>
            <a:pPr marL="381000" indent="-381000" algn="l" defTabSz="457200">
              <a:buSzPct val="123000"/>
              <a:buChar char="•"/>
              <a:defRPr sz="3000">
                <a:solidFill>
                  <a:srgbClr val="333333"/>
                </a:solidFill>
                <a:latin typeface="Helvetica"/>
                <a:ea typeface="Helvetica"/>
                <a:cs typeface="Helvetica"/>
                <a:sym typeface="Helvetica"/>
              </a:defRPr>
            </a:pPr>
            <a:endParaRPr dirty="0"/>
          </a:p>
          <a:p>
            <a:pPr marL="381000" indent="-381000" algn="l" defTabSz="457200">
              <a:buSzPct val="123000"/>
              <a:buChar char="•"/>
              <a:defRPr sz="3000">
                <a:solidFill>
                  <a:srgbClr val="333333"/>
                </a:solidFill>
                <a:latin typeface="Helvetica"/>
                <a:ea typeface="Helvetica"/>
                <a:cs typeface="Helvetica"/>
                <a:sym typeface="Helvetica"/>
              </a:defRPr>
            </a:pPr>
            <a:r>
              <a:rPr dirty="0"/>
              <a:t>Ask them whether or not they want their neighbours to act in this way, and offer to speak to them on their behalf about changing the arrangement.</a:t>
            </a:r>
          </a:p>
          <a:p>
            <a:pPr marL="381000" indent="-381000" algn="l" defTabSz="457200">
              <a:buSzPct val="123000"/>
              <a:buChar char="•"/>
              <a:defRPr sz="3000">
                <a:solidFill>
                  <a:srgbClr val="333333"/>
                </a:solidFill>
                <a:latin typeface="Helvetica"/>
                <a:ea typeface="Helvetica"/>
                <a:cs typeface="Helvetica"/>
                <a:sym typeface="Helvetica"/>
              </a:defRPr>
            </a:pPr>
            <a:endParaRPr dirty="0"/>
          </a:p>
          <a:p>
            <a:pPr marL="381000" indent="-381000" algn="l" defTabSz="457200">
              <a:buSzPct val="123000"/>
              <a:buChar char="•"/>
              <a:defRPr sz="3000">
                <a:solidFill>
                  <a:srgbClr val="333333"/>
                </a:solidFill>
                <a:latin typeface="Helvetica"/>
                <a:ea typeface="Helvetica"/>
                <a:cs typeface="Helvetica"/>
                <a:sym typeface="Helvetica"/>
              </a:defRPr>
            </a:pPr>
            <a:endParaRPr dirty="0"/>
          </a:p>
          <a:p>
            <a:pPr marL="381000" indent="-381000" algn="l" defTabSz="457200">
              <a:buSzPct val="123000"/>
              <a:buChar char="•"/>
              <a:defRPr sz="3000">
                <a:solidFill>
                  <a:srgbClr val="333333"/>
                </a:solidFill>
                <a:latin typeface="Helvetica"/>
                <a:ea typeface="Helvetica"/>
                <a:cs typeface="Helvetica"/>
                <a:sym typeface="Helvetica"/>
              </a:defRPr>
            </a:pPr>
            <a:r>
              <a:rPr dirty="0"/>
              <a:t>Buy groceries and get them delivered every week at your own expense, even they say they do not want you to.</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800"/>
                                        </p:tgtEl>
                                        <p:attrNameLst>
                                          <p:attrName>style.visibility</p:attrName>
                                        </p:attrNameLst>
                                      </p:cBhvr>
                                      <p:to>
                                        <p:strVal val="visible"/>
                                      </p:to>
                                    </p:set>
                                    <p:anim calcmode="lin" valueType="num">
                                      <p:cBhvr>
                                        <p:cTn id="7" dur="1000" fill="hold"/>
                                        <p:tgtEl>
                                          <p:spTgt spid="800"/>
                                        </p:tgtEl>
                                        <p:attrNameLst>
                                          <p:attrName>ppt_x</p:attrName>
                                        </p:attrNameLst>
                                      </p:cBhvr>
                                      <p:tavLst>
                                        <p:tav tm="0">
                                          <p:val>
                                            <p:strVal val="0-#ppt_w/2"/>
                                          </p:val>
                                        </p:tav>
                                        <p:tav tm="100000">
                                          <p:val>
                                            <p:strVal val="#ppt_x"/>
                                          </p:val>
                                        </p:tav>
                                      </p:tavLst>
                                    </p:anim>
                                    <p:anim calcmode="lin" valueType="num">
                                      <p:cBhvr>
                                        <p:cTn id="8" dur="1000" fill="hold"/>
                                        <p:tgtEl>
                                          <p:spTgt spid="80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0" grpId="1"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 name="Rectangle"/>
          <p:cNvSpPr/>
          <p:nvPr/>
        </p:nvSpPr>
        <p:spPr>
          <a:xfrm>
            <a:off x="413" y="13450806"/>
            <a:ext cx="24383174" cy="390023"/>
          </a:xfrm>
          <a:prstGeom prst="rect">
            <a:avLst/>
          </a:prstGeom>
          <a:solidFill>
            <a:srgbClr val="929292"/>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803" name="Rounded Rectangle"/>
          <p:cNvSpPr/>
          <p:nvPr/>
        </p:nvSpPr>
        <p:spPr>
          <a:xfrm>
            <a:off x="-127000" y="13448673"/>
            <a:ext cx="22052847" cy="445090"/>
          </a:xfrm>
          <a:prstGeom prst="roundRect">
            <a:avLst>
              <a:gd name="adj" fmla="val 42800"/>
            </a:avLst>
          </a:prstGeom>
          <a:solidFill>
            <a:srgbClr val="6E9C37"/>
          </a:solidFill>
          <a:ln w="12700">
            <a:miter lim="400000"/>
          </a:ln>
        </p:spPr>
        <p:txBody>
          <a:bodyPr lIns="50800" tIns="50800" rIns="50800" bIns="50800" anchor="ctr"/>
          <a:lstStyle/>
          <a:p>
            <a:pPr defTabSz="825500">
              <a:defRPr sz="3200">
                <a:solidFill>
                  <a:srgbClr val="6D9B36"/>
                </a:solidFill>
                <a:latin typeface="Helvetica Neue Medium"/>
                <a:ea typeface="Helvetica Neue Medium"/>
                <a:cs typeface="Helvetica Neue Medium"/>
                <a:sym typeface="Helvetica Neue Medium"/>
              </a:defRPr>
            </a:pPr>
            <a:endParaRPr/>
          </a:p>
        </p:txBody>
      </p:sp>
      <p:sp>
        <p:nvSpPr>
          <p:cNvPr id="804" name="Part 5 - Final Assessment"/>
          <p:cNvSpPr txBox="1"/>
          <p:nvPr/>
        </p:nvSpPr>
        <p:spPr>
          <a:xfrm>
            <a:off x="44246" y="13419981"/>
            <a:ext cx="2431734" cy="3246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1500" b="1">
                <a:solidFill>
                  <a:srgbClr val="FFFFFF"/>
                </a:solidFill>
              </a:defRPr>
            </a:lvl1pPr>
          </a:lstStyle>
          <a:p>
            <a:r>
              <a:t>Part 5 - Final Assessment</a:t>
            </a:r>
          </a:p>
        </p:txBody>
      </p:sp>
      <p:sp>
        <p:nvSpPr>
          <p:cNvPr id="805"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806" name="Safeguarding Foundations"/>
          <p:cNvSpPr txBox="1"/>
          <p:nvPr/>
        </p:nvSpPr>
        <p:spPr>
          <a:xfrm>
            <a:off x="149553" y="63019"/>
            <a:ext cx="4303269" cy="523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825500">
              <a:defRPr sz="2800">
                <a:solidFill>
                  <a:srgbClr val="000000"/>
                </a:solidFill>
              </a:defRPr>
            </a:lvl1pPr>
          </a:lstStyle>
          <a:p>
            <a:r>
              <a:t>Safeguarding Foundations</a:t>
            </a:r>
          </a:p>
        </p:txBody>
      </p:sp>
      <p:pic>
        <p:nvPicPr>
          <p:cNvPr id="807" name="logo.jpg" descr="logo.jpg"/>
          <p:cNvPicPr>
            <a:picLocks noChangeAspect="1"/>
          </p:cNvPicPr>
          <p:nvPr/>
        </p:nvPicPr>
        <p:blipFill>
          <a:blip r:embed="rId2"/>
          <a:stretch>
            <a:fillRect/>
          </a:stretch>
        </p:blipFill>
        <p:spPr>
          <a:xfrm>
            <a:off x="20330338" y="624478"/>
            <a:ext cx="3796966" cy="1456822"/>
          </a:xfrm>
          <a:prstGeom prst="rect">
            <a:avLst/>
          </a:prstGeom>
          <a:ln w="12700">
            <a:miter lim="400000"/>
          </a:ln>
        </p:spPr>
      </p:pic>
      <p:sp>
        <p:nvSpPr>
          <p:cNvPr id="808" name="What else should you do following this visit?…"/>
          <p:cNvSpPr txBox="1"/>
          <p:nvPr/>
        </p:nvSpPr>
        <p:spPr>
          <a:xfrm>
            <a:off x="908322" y="2921000"/>
            <a:ext cx="21723401" cy="5130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defRPr sz="3000" b="1">
                <a:solidFill>
                  <a:srgbClr val="333333"/>
                </a:solidFill>
                <a:latin typeface="Helvetica"/>
                <a:ea typeface="Helvetica"/>
                <a:cs typeface="Helvetica"/>
                <a:sym typeface="Helvetica"/>
              </a:defRPr>
            </a:pPr>
            <a:r>
              <a:rPr dirty="0"/>
              <a:t>What else should you do following this visit? </a:t>
            </a:r>
          </a:p>
          <a:p>
            <a:pPr algn="l" defTabSz="457200">
              <a:defRPr sz="3000" b="1">
                <a:solidFill>
                  <a:srgbClr val="FF0000"/>
                </a:solidFill>
                <a:latin typeface="Helvetica"/>
                <a:ea typeface="Helvetica"/>
                <a:cs typeface="Helvetica"/>
                <a:sym typeface="Helvetica"/>
              </a:defRPr>
            </a:pPr>
            <a:r>
              <a:rPr dirty="0"/>
              <a:t>Choose 2 from the following:</a:t>
            </a:r>
            <a:endParaRPr dirty="0">
              <a:solidFill>
                <a:srgbClr val="333333"/>
              </a:solidFill>
            </a:endParaRPr>
          </a:p>
          <a:p>
            <a:pPr algn="l" defTabSz="457200">
              <a:defRPr sz="3000">
                <a:solidFill>
                  <a:srgbClr val="333333"/>
                </a:solidFill>
                <a:latin typeface="Helvetica"/>
                <a:ea typeface="Helvetica"/>
                <a:cs typeface="Helvetica"/>
                <a:sym typeface="Helvetica"/>
              </a:defRPr>
            </a:pPr>
            <a:endParaRPr dirty="0">
              <a:solidFill>
                <a:srgbClr val="333333"/>
              </a:solidFill>
            </a:endParaRPr>
          </a:p>
          <a:p>
            <a:pPr marL="381000" indent="-381000" algn="l" defTabSz="457200">
              <a:buSzPct val="123000"/>
              <a:buChar char="•"/>
              <a:defRPr sz="3000">
                <a:solidFill>
                  <a:srgbClr val="333333"/>
                </a:solidFill>
                <a:latin typeface="Helvetica"/>
                <a:ea typeface="Helvetica"/>
                <a:cs typeface="Helvetica"/>
                <a:sym typeface="Helvetica"/>
              </a:defRPr>
            </a:pPr>
            <a:endParaRPr dirty="0">
              <a:solidFill>
                <a:srgbClr val="333333"/>
              </a:solidFill>
            </a:endParaRPr>
          </a:p>
          <a:p>
            <a:pPr marL="381000" indent="-381000" algn="l" defTabSz="457200">
              <a:buSzPct val="123000"/>
              <a:buChar char="•"/>
              <a:defRPr sz="3000">
                <a:solidFill>
                  <a:srgbClr val="333333"/>
                </a:solidFill>
                <a:latin typeface="Helvetica"/>
                <a:ea typeface="Helvetica"/>
                <a:cs typeface="Helvetica"/>
                <a:sym typeface="Helvetica"/>
              </a:defRPr>
            </a:pPr>
            <a:r>
              <a:rPr dirty="0"/>
              <a:t>Arrange to visit on a regular basis and let your church leader / vicar aware of this.</a:t>
            </a:r>
          </a:p>
          <a:p>
            <a:pPr marL="381000" indent="-381000" algn="l" defTabSz="457200">
              <a:buSzPct val="123000"/>
              <a:buChar char="•"/>
              <a:defRPr sz="3000">
                <a:solidFill>
                  <a:srgbClr val="333333"/>
                </a:solidFill>
                <a:latin typeface="Helvetica"/>
                <a:ea typeface="Helvetica"/>
                <a:cs typeface="Helvetica"/>
                <a:sym typeface="Helvetica"/>
              </a:defRPr>
            </a:pPr>
            <a:endParaRPr dirty="0"/>
          </a:p>
          <a:p>
            <a:pPr marL="381000" indent="-381000" algn="l" defTabSz="457200">
              <a:buSzPct val="123000"/>
              <a:buChar char="•"/>
              <a:defRPr sz="3000">
                <a:solidFill>
                  <a:srgbClr val="333333"/>
                </a:solidFill>
                <a:latin typeface="Helvetica"/>
                <a:ea typeface="Helvetica"/>
                <a:cs typeface="Helvetica"/>
                <a:sym typeface="Helvetica"/>
              </a:defRPr>
            </a:pPr>
            <a:endParaRPr dirty="0"/>
          </a:p>
          <a:p>
            <a:pPr marL="381000" indent="-381000" algn="l" defTabSz="457200">
              <a:buSzPct val="123000"/>
              <a:buChar char="•"/>
              <a:defRPr sz="3000">
                <a:solidFill>
                  <a:srgbClr val="333333"/>
                </a:solidFill>
                <a:latin typeface="Helvetica"/>
                <a:ea typeface="Helvetica"/>
                <a:cs typeface="Helvetica"/>
                <a:sym typeface="Helvetica"/>
              </a:defRPr>
            </a:pPr>
            <a:r>
              <a:rPr dirty="0"/>
              <a:t>Report this matter to the police</a:t>
            </a:r>
          </a:p>
          <a:p>
            <a:pPr marL="381000" indent="-381000" algn="l" defTabSz="457200">
              <a:buSzPct val="123000"/>
              <a:buChar char="•"/>
              <a:defRPr sz="3000">
                <a:solidFill>
                  <a:srgbClr val="333333"/>
                </a:solidFill>
                <a:latin typeface="Helvetica"/>
                <a:ea typeface="Helvetica"/>
                <a:cs typeface="Helvetica"/>
                <a:sym typeface="Helvetica"/>
              </a:defRPr>
            </a:pPr>
            <a:endParaRPr dirty="0"/>
          </a:p>
          <a:p>
            <a:pPr marL="381000" indent="-381000" algn="l" defTabSz="457200">
              <a:buSzPct val="123000"/>
              <a:buChar char="•"/>
              <a:defRPr sz="3000">
                <a:solidFill>
                  <a:srgbClr val="333333"/>
                </a:solidFill>
                <a:latin typeface="Helvetica"/>
                <a:ea typeface="Helvetica"/>
                <a:cs typeface="Helvetica"/>
                <a:sym typeface="Helvetica"/>
              </a:defRPr>
            </a:pPr>
            <a:endParaRPr dirty="0"/>
          </a:p>
          <a:p>
            <a:pPr marL="381000" indent="-381000" algn="l" defTabSz="457200">
              <a:buSzPct val="123000"/>
              <a:buChar char="•"/>
              <a:defRPr sz="3000">
                <a:solidFill>
                  <a:srgbClr val="333333"/>
                </a:solidFill>
                <a:latin typeface="Helvetica"/>
                <a:ea typeface="Helvetica"/>
                <a:cs typeface="Helvetica"/>
                <a:sym typeface="Helvetica"/>
              </a:defRPr>
            </a:pPr>
            <a:r>
              <a:rPr dirty="0"/>
              <a:t>Make record of this conversation and pass it to a safeguarding officer (or equivalent) in your setting.</a:t>
            </a:r>
          </a:p>
        </p:txBody>
      </p:sp>
      <p:sp>
        <p:nvSpPr>
          <p:cNvPr id="809" name="Final Assessment (7/7) - Scenario Three, Q3"/>
          <p:cNvSpPr txBox="1"/>
          <p:nvPr/>
        </p:nvSpPr>
        <p:spPr>
          <a:xfrm>
            <a:off x="149198" y="482006"/>
            <a:ext cx="8837868" cy="597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a:lnSpc>
                <a:spcPct val="90000"/>
              </a:lnSpc>
              <a:spcBef>
                <a:spcPts val="4500"/>
              </a:spcBef>
              <a:defRPr sz="3300" b="1">
                <a:solidFill>
                  <a:srgbClr val="D5D5D5"/>
                </a:solidFill>
              </a:defRPr>
            </a:pPr>
            <a:r>
              <a:rPr dirty="0"/>
              <a:t>F</a:t>
            </a:r>
            <a:r>
              <a:rPr dirty="0">
                <a:solidFill>
                  <a:srgbClr val="FFFFFF"/>
                </a:solidFill>
              </a:rPr>
              <a:t>inal Assessment (7/7) - Scenario Three, Q3</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808"/>
                                        </p:tgtEl>
                                        <p:attrNameLst>
                                          <p:attrName>style.visibility</p:attrName>
                                        </p:attrNameLst>
                                      </p:cBhvr>
                                      <p:to>
                                        <p:strVal val="visible"/>
                                      </p:to>
                                    </p:set>
                                    <p:anim calcmode="lin" valueType="num">
                                      <p:cBhvr>
                                        <p:cTn id="7" dur="1000" fill="hold"/>
                                        <p:tgtEl>
                                          <p:spTgt spid="808"/>
                                        </p:tgtEl>
                                        <p:attrNameLst>
                                          <p:attrName>ppt_x</p:attrName>
                                        </p:attrNameLst>
                                      </p:cBhvr>
                                      <p:tavLst>
                                        <p:tav tm="0">
                                          <p:val>
                                            <p:strVal val="0-#ppt_w/2"/>
                                          </p:val>
                                        </p:tav>
                                        <p:tav tm="100000">
                                          <p:val>
                                            <p:strVal val="#ppt_x"/>
                                          </p:val>
                                        </p:tav>
                                      </p:tavLst>
                                    </p:anim>
                                    <p:anim calcmode="lin" valueType="num">
                                      <p:cBhvr>
                                        <p:cTn id="8" dur="1000" fill="hold"/>
                                        <p:tgtEl>
                                          <p:spTgt spid="80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 grpId="1"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6" name="light-bulbs.jpg" descr="light-bulbs.jpg"/>
          <p:cNvPicPr>
            <a:picLocks noChangeAspect="1"/>
          </p:cNvPicPr>
          <p:nvPr/>
        </p:nvPicPr>
        <p:blipFill>
          <a:blip r:embed="rId2"/>
          <a:stretch>
            <a:fillRect/>
          </a:stretch>
        </p:blipFill>
        <p:spPr>
          <a:xfrm>
            <a:off x="-44456" y="184456"/>
            <a:ext cx="24472912" cy="13766013"/>
          </a:xfrm>
          <a:prstGeom prst="rect">
            <a:avLst/>
          </a:prstGeom>
          <a:ln w="12700">
            <a:miter lim="400000"/>
          </a:ln>
        </p:spPr>
      </p:pic>
      <p:sp>
        <p:nvSpPr>
          <p:cNvPr id="837" name="Rectangle"/>
          <p:cNvSpPr/>
          <p:nvPr/>
        </p:nvSpPr>
        <p:spPr>
          <a:xfrm>
            <a:off x="413" y="13450806"/>
            <a:ext cx="24383174" cy="390023"/>
          </a:xfrm>
          <a:prstGeom prst="rect">
            <a:avLst/>
          </a:prstGeom>
          <a:solidFill>
            <a:srgbClr val="929292"/>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838" name="Rounded Rectangle"/>
          <p:cNvSpPr/>
          <p:nvPr/>
        </p:nvSpPr>
        <p:spPr>
          <a:xfrm>
            <a:off x="-127000" y="13448673"/>
            <a:ext cx="23982898" cy="445090"/>
          </a:xfrm>
          <a:prstGeom prst="roundRect">
            <a:avLst>
              <a:gd name="adj" fmla="val 42800"/>
            </a:avLst>
          </a:prstGeom>
          <a:solidFill>
            <a:srgbClr val="6E9C37"/>
          </a:solidFill>
          <a:ln w="12700">
            <a:miter lim="400000"/>
          </a:ln>
        </p:spPr>
        <p:txBody>
          <a:bodyPr lIns="50800" tIns="50800" rIns="50800" bIns="50800" anchor="ctr"/>
          <a:lstStyle/>
          <a:p>
            <a:pPr defTabSz="825500">
              <a:defRPr sz="3200">
                <a:solidFill>
                  <a:srgbClr val="6D9B36"/>
                </a:solidFill>
                <a:latin typeface="Helvetica Neue Medium"/>
                <a:ea typeface="Helvetica Neue Medium"/>
                <a:cs typeface="Helvetica Neue Medium"/>
                <a:sym typeface="Helvetica Neue Medium"/>
              </a:defRPr>
            </a:pPr>
            <a:endParaRPr/>
          </a:p>
        </p:txBody>
      </p:sp>
      <p:sp>
        <p:nvSpPr>
          <p:cNvPr id="839" name="Part 6 - Responding individually and collectively"/>
          <p:cNvSpPr txBox="1"/>
          <p:nvPr/>
        </p:nvSpPr>
        <p:spPr>
          <a:xfrm>
            <a:off x="44246" y="13419981"/>
            <a:ext cx="4448748" cy="3246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1500" b="1">
                <a:solidFill>
                  <a:srgbClr val="FFFFFF"/>
                </a:solidFill>
              </a:defRPr>
            </a:lvl1pPr>
          </a:lstStyle>
          <a:p>
            <a:r>
              <a:t>Part 6 - Responding individually and collectively</a:t>
            </a:r>
          </a:p>
        </p:txBody>
      </p:sp>
      <p:sp>
        <p:nvSpPr>
          <p:cNvPr id="840"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841" name="Safeguarding Foundations"/>
          <p:cNvSpPr txBox="1"/>
          <p:nvPr/>
        </p:nvSpPr>
        <p:spPr>
          <a:xfrm>
            <a:off x="149553" y="63019"/>
            <a:ext cx="4303269" cy="523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825500">
              <a:defRPr sz="2800">
                <a:solidFill>
                  <a:srgbClr val="000000"/>
                </a:solidFill>
              </a:defRPr>
            </a:lvl1pPr>
          </a:lstStyle>
          <a:p>
            <a:r>
              <a:t>Safeguarding Foundations</a:t>
            </a:r>
          </a:p>
        </p:txBody>
      </p:sp>
      <p:sp>
        <p:nvSpPr>
          <p:cNvPr id="842" name="A reminder of the 4R's"/>
          <p:cNvSpPr txBox="1"/>
          <p:nvPr/>
        </p:nvSpPr>
        <p:spPr>
          <a:xfrm>
            <a:off x="149198" y="482006"/>
            <a:ext cx="4568915" cy="597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t>A reminder of the 4R's</a:t>
            </a:r>
          </a:p>
        </p:txBody>
      </p:sp>
      <p:pic>
        <p:nvPicPr>
          <p:cNvPr id="843"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grpSp>
        <p:nvGrpSpPr>
          <p:cNvPr id="846" name="Group"/>
          <p:cNvGrpSpPr/>
          <p:nvPr/>
        </p:nvGrpSpPr>
        <p:grpSpPr>
          <a:xfrm>
            <a:off x="-1" y="2529648"/>
            <a:ext cx="24384001" cy="1671973"/>
            <a:chOff x="0" y="0"/>
            <a:chExt cx="24384000" cy="1671972"/>
          </a:xfrm>
        </p:grpSpPr>
        <p:sp>
          <p:nvSpPr>
            <p:cNvPr id="844" name="Rectangle"/>
            <p:cNvSpPr/>
            <p:nvPr/>
          </p:nvSpPr>
          <p:spPr>
            <a:xfrm>
              <a:off x="0" y="0"/>
              <a:ext cx="24384000" cy="1671973"/>
            </a:xfrm>
            <a:prstGeom prst="rect">
              <a:avLst/>
            </a:prstGeom>
            <a:solidFill>
              <a:srgbClr val="FFFFFF">
                <a:alpha val="72862"/>
              </a:srgb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45" name="Recognise —&gt; Respond —&gt; Record —&gt; Refer"/>
            <p:cNvSpPr txBox="1"/>
            <p:nvPr/>
          </p:nvSpPr>
          <p:spPr>
            <a:xfrm>
              <a:off x="3923448" y="326309"/>
              <a:ext cx="16537103" cy="10193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6200"/>
              </a:lvl1pPr>
            </a:lstStyle>
            <a:p>
              <a:r>
                <a:rPr dirty="0"/>
                <a:t>Recognise —&gt; Respond —&gt; Record —&gt; Refer</a:t>
              </a:r>
            </a:p>
          </p:txBody>
        </p:sp>
      </p:grpSp>
      <p:grpSp>
        <p:nvGrpSpPr>
          <p:cNvPr id="855" name="Group"/>
          <p:cNvGrpSpPr/>
          <p:nvPr/>
        </p:nvGrpSpPr>
        <p:grpSpPr>
          <a:xfrm>
            <a:off x="291004" y="4711931"/>
            <a:ext cx="5727701" cy="7779909"/>
            <a:chOff x="0" y="0"/>
            <a:chExt cx="5727700" cy="7779907"/>
          </a:xfrm>
        </p:grpSpPr>
        <p:grpSp>
          <p:nvGrpSpPr>
            <p:cNvPr id="850" name="Group"/>
            <p:cNvGrpSpPr/>
            <p:nvPr/>
          </p:nvGrpSpPr>
          <p:grpSpPr>
            <a:xfrm>
              <a:off x="0" y="0"/>
              <a:ext cx="5727700" cy="7779908"/>
              <a:chOff x="0" y="0"/>
              <a:chExt cx="5727700" cy="7779907"/>
            </a:xfrm>
          </p:grpSpPr>
          <p:sp>
            <p:nvSpPr>
              <p:cNvPr id="847" name="Rounded Rectangle"/>
              <p:cNvSpPr/>
              <p:nvPr/>
            </p:nvSpPr>
            <p:spPr>
              <a:xfrm>
                <a:off x="0" y="0"/>
                <a:ext cx="5727700" cy="7779908"/>
              </a:xfrm>
              <a:prstGeom prst="roundRect">
                <a:avLst>
                  <a:gd name="adj" fmla="val 14861"/>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48" name="Accept and take seriously what is being said without displaying shock or disbelief.…"/>
              <p:cNvSpPr txBox="1"/>
              <p:nvPr/>
            </p:nvSpPr>
            <p:spPr>
              <a:xfrm>
                <a:off x="388063" y="1735633"/>
                <a:ext cx="5004702" cy="3403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gn="l" defTabSz="457200">
                  <a:defRPr sz="2200">
                    <a:solidFill>
                      <a:srgbClr val="444444"/>
                    </a:solidFill>
                    <a:latin typeface="Helvetica"/>
                    <a:ea typeface="Helvetica"/>
                    <a:cs typeface="Helvetica"/>
                    <a:sym typeface="Helvetica"/>
                  </a:defRPr>
                </a:pPr>
                <a:r>
                  <a:t>  Accept and take seriously what is being said without displaying shock or disbelief.</a:t>
                </a:r>
              </a:p>
              <a:p>
                <a:pPr algn="l" defTabSz="457200">
                  <a:defRPr sz="2200">
                    <a:solidFill>
                      <a:srgbClr val="444444"/>
                    </a:solidFill>
                    <a:latin typeface="Helvetica"/>
                    <a:ea typeface="Helvetica"/>
                    <a:cs typeface="Helvetica"/>
                    <a:sym typeface="Helvetica"/>
                  </a:defRPr>
                </a:pPr>
                <a:r>
                  <a:t>  Let the person tell their story and don’t push for information or ask leading questions.</a:t>
                </a:r>
              </a:p>
              <a:p>
                <a:pPr algn="l" defTabSz="457200">
                  <a:defRPr sz="2200">
                    <a:solidFill>
                      <a:srgbClr val="444444"/>
                    </a:solidFill>
                    <a:latin typeface="Helvetica"/>
                    <a:ea typeface="Helvetica"/>
                    <a:cs typeface="Helvetica"/>
                    <a:sym typeface="Helvetica"/>
                  </a:defRPr>
                </a:pPr>
                <a:r>
                  <a:t>  Do not interrogate or decide if they are telling the truth.</a:t>
                </a:r>
              </a:p>
              <a:p>
                <a:pPr algn="l" defTabSz="457200">
                  <a:defRPr sz="2200">
                    <a:solidFill>
                      <a:srgbClr val="444444"/>
                    </a:solidFill>
                    <a:latin typeface="Helvetica"/>
                    <a:ea typeface="Helvetica"/>
                    <a:cs typeface="Helvetica"/>
                    <a:sym typeface="Helvetica"/>
                  </a:defRPr>
                </a:pPr>
                <a:r>
                  <a:t>  Be alert to signs and symptoms of abuse. </a:t>
                </a:r>
              </a:p>
            </p:txBody>
          </p:sp>
          <p:sp>
            <p:nvSpPr>
              <p:cNvPr id="849" name="Recognise"/>
              <p:cNvSpPr txBox="1"/>
              <p:nvPr/>
            </p:nvSpPr>
            <p:spPr>
              <a:xfrm>
                <a:off x="1549548" y="383196"/>
                <a:ext cx="2681733" cy="7091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4000" b="1"/>
                </a:lvl1pPr>
              </a:lstStyle>
              <a:p>
                <a:r>
                  <a:rPr dirty="0"/>
                  <a:t>Recognise</a:t>
                </a:r>
              </a:p>
            </p:txBody>
          </p:sp>
        </p:grpSp>
        <p:pic>
          <p:nvPicPr>
            <p:cNvPr id="851" name="check-solid.jpg" descr="check-solid.jpg"/>
            <p:cNvPicPr>
              <a:picLocks noChangeAspect="1"/>
            </p:cNvPicPr>
            <p:nvPr/>
          </p:nvPicPr>
          <p:blipFill>
            <a:blip r:embed="rId4"/>
            <a:stretch>
              <a:fillRect/>
            </a:stretch>
          </p:blipFill>
          <p:spPr>
            <a:xfrm>
              <a:off x="176315" y="1827377"/>
              <a:ext cx="302767" cy="302767"/>
            </a:xfrm>
            <a:prstGeom prst="rect">
              <a:avLst/>
            </a:prstGeom>
            <a:ln w="12700" cap="flat">
              <a:noFill/>
              <a:miter lim="400000"/>
            </a:ln>
            <a:effectLst/>
          </p:spPr>
        </p:pic>
        <p:pic>
          <p:nvPicPr>
            <p:cNvPr id="852" name="times-solid.jpg" descr="times-solid.jpg"/>
            <p:cNvPicPr>
              <a:picLocks noChangeAspect="1"/>
            </p:cNvPicPr>
            <p:nvPr/>
          </p:nvPicPr>
          <p:blipFill>
            <a:blip r:embed="rId5"/>
            <a:stretch>
              <a:fillRect/>
            </a:stretch>
          </p:blipFill>
          <p:spPr>
            <a:xfrm>
              <a:off x="207524" y="3757777"/>
              <a:ext cx="240350" cy="349635"/>
            </a:xfrm>
            <a:prstGeom prst="rect">
              <a:avLst/>
            </a:prstGeom>
            <a:ln w="12700" cap="flat">
              <a:noFill/>
              <a:miter lim="400000"/>
            </a:ln>
            <a:effectLst/>
          </p:spPr>
        </p:pic>
        <p:pic>
          <p:nvPicPr>
            <p:cNvPr id="853" name="check-solid.jpg" descr="check-solid.jpg"/>
            <p:cNvPicPr>
              <a:picLocks noChangeAspect="1"/>
            </p:cNvPicPr>
            <p:nvPr/>
          </p:nvPicPr>
          <p:blipFill>
            <a:blip r:embed="rId4"/>
            <a:stretch>
              <a:fillRect/>
            </a:stretch>
          </p:blipFill>
          <p:spPr>
            <a:xfrm>
              <a:off x="176315" y="2767177"/>
              <a:ext cx="302767" cy="302767"/>
            </a:xfrm>
            <a:prstGeom prst="rect">
              <a:avLst/>
            </a:prstGeom>
            <a:ln w="12700" cap="flat">
              <a:noFill/>
              <a:miter lim="400000"/>
            </a:ln>
            <a:effectLst/>
          </p:spPr>
        </p:pic>
        <p:pic>
          <p:nvPicPr>
            <p:cNvPr id="854" name="check-solid.jpg" descr="check-solid.jpg"/>
            <p:cNvPicPr>
              <a:picLocks noChangeAspect="1"/>
            </p:cNvPicPr>
            <p:nvPr/>
          </p:nvPicPr>
          <p:blipFill>
            <a:blip r:embed="rId4"/>
            <a:stretch>
              <a:fillRect/>
            </a:stretch>
          </p:blipFill>
          <p:spPr>
            <a:xfrm>
              <a:off x="176315" y="4467831"/>
              <a:ext cx="302767" cy="302767"/>
            </a:xfrm>
            <a:prstGeom prst="rect">
              <a:avLst/>
            </a:prstGeom>
            <a:ln w="12700" cap="flat">
              <a:noFill/>
              <a:miter lim="400000"/>
            </a:ln>
            <a:effectLst/>
          </p:spPr>
        </p:pic>
      </p:grpSp>
      <p:grpSp>
        <p:nvGrpSpPr>
          <p:cNvPr id="865" name="Group"/>
          <p:cNvGrpSpPr/>
          <p:nvPr/>
        </p:nvGrpSpPr>
        <p:grpSpPr>
          <a:xfrm>
            <a:off x="6298058" y="4711931"/>
            <a:ext cx="5727701" cy="7779909"/>
            <a:chOff x="0" y="0"/>
            <a:chExt cx="5727700" cy="7779907"/>
          </a:xfrm>
        </p:grpSpPr>
        <p:grpSp>
          <p:nvGrpSpPr>
            <p:cNvPr id="859" name="Group"/>
            <p:cNvGrpSpPr/>
            <p:nvPr/>
          </p:nvGrpSpPr>
          <p:grpSpPr>
            <a:xfrm>
              <a:off x="0" y="0"/>
              <a:ext cx="5727700" cy="7779908"/>
              <a:chOff x="0" y="0"/>
              <a:chExt cx="5727700" cy="7779907"/>
            </a:xfrm>
          </p:grpSpPr>
          <p:sp>
            <p:nvSpPr>
              <p:cNvPr id="856" name="Rounded Rectangle"/>
              <p:cNvSpPr/>
              <p:nvPr/>
            </p:nvSpPr>
            <p:spPr>
              <a:xfrm>
                <a:off x="0" y="0"/>
                <a:ext cx="5727700" cy="7779908"/>
              </a:xfrm>
              <a:prstGeom prst="roundRect">
                <a:avLst>
                  <a:gd name="adj" fmla="val 14861"/>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57" name="Reassure the individual they have taken the right step in sharing this information and they are not to blame.…"/>
              <p:cNvSpPr txBox="1"/>
              <p:nvPr/>
            </p:nvSpPr>
            <p:spPr>
              <a:xfrm>
                <a:off x="375985" y="1623733"/>
                <a:ext cx="5350490" cy="5384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gn="l" defTabSz="457200">
                  <a:defRPr sz="2200">
                    <a:solidFill>
                      <a:srgbClr val="444444"/>
                    </a:solidFill>
                    <a:latin typeface="Helvetica"/>
                    <a:ea typeface="Helvetica"/>
                    <a:cs typeface="Helvetica"/>
                    <a:sym typeface="Helvetica"/>
                  </a:defRPr>
                </a:pPr>
                <a:r>
                  <a:t>  Reassure the individual they have taken the right step in sharing this information and they are not to blame.</a:t>
                </a:r>
              </a:p>
              <a:p>
                <a:pPr algn="l" defTabSz="457200">
                  <a:defRPr sz="2200">
                    <a:solidFill>
                      <a:srgbClr val="444444"/>
                    </a:solidFill>
                    <a:latin typeface="Helvetica"/>
                    <a:ea typeface="Helvetica"/>
                    <a:cs typeface="Helvetica"/>
                    <a:sym typeface="Helvetica"/>
                  </a:defRPr>
                </a:pPr>
                <a:r>
                  <a:t>  Be honest; never make promises to keep what you are being told confidential. If abuse is involved, you will need to tell someone.</a:t>
                </a:r>
              </a:p>
              <a:p>
                <a:pPr algn="l" defTabSz="457200">
                  <a:defRPr sz="2200">
                    <a:solidFill>
                      <a:srgbClr val="444444"/>
                    </a:solidFill>
                    <a:latin typeface="Helvetica"/>
                    <a:ea typeface="Helvetica"/>
                    <a:cs typeface="Helvetica"/>
                    <a:sym typeface="Helvetica"/>
                  </a:defRPr>
                </a:pPr>
                <a:r>
                  <a:t>  Tell them what you will do with the information they have shared and that they will be kept informed.</a:t>
                </a:r>
              </a:p>
              <a:p>
                <a:pPr algn="l" defTabSz="457200">
                  <a:defRPr sz="2200">
                    <a:solidFill>
                      <a:srgbClr val="444444"/>
                    </a:solidFill>
                    <a:latin typeface="Helvetica"/>
                    <a:ea typeface="Helvetica"/>
                    <a:cs typeface="Helvetica"/>
                    <a:sym typeface="Helvetica"/>
                  </a:defRPr>
                </a:pPr>
                <a:r>
                  <a:t>  Do not introduce personal information or from either your own experience or that of others.</a:t>
                </a:r>
              </a:p>
              <a:p>
                <a:pPr algn="l" defTabSz="457200">
                  <a:defRPr sz="2200">
                    <a:solidFill>
                      <a:srgbClr val="444444"/>
                    </a:solidFill>
                    <a:latin typeface="Helvetica"/>
                    <a:ea typeface="Helvetica"/>
                    <a:cs typeface="Helvetica"/>
                    <a:sym typeface="Helvetica"/>
                  </a:defRPr>
                </a:pPr>
                <a:r>
                  <a:t>  Do not investigate the matter any further for yourself, or approach the person about whom allegations may have been made. </a:t>
                </a:r>
              </a:p>
            </p:txBody>
          </p:sp>
          <p:sp>
            <p:nvSpPr>
              <p:cNvPr id="858" name="Respond"/>
              <p:cNvSpPr txBox="1"/>
              <p:nvPr/>
            </p:nvSpPr>
            <p:spPr>
              <a:xfrm>
                <a:off x="1751477" y="383196"/>
                <a:ext cx="2277873" cy="7091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4000" b="1"/>
                </a:lvl1pPr>
              </a:lstStyle>
              <a:p>
                <a:r>
                  <a:t>Respond</a:t>
                </a:r>
              </a:p>
            </p:txBody>
          </p:sp>
        </p:grpSp>
        <p:pic>
          <p:nvPicPr>
            <p:cNvPr id="860" name="check-solid.jpg" descr="check-solid.jpg"/>
            <p:cNvPicPr>
              <a:picLocks noChangeAspect="1"/>
            </p:cNvPicPr>
            <p:nvPr/>
          </p:nvPicPr>
          <p:blipFill>
            <a:blip r:embed="rId4"/>
            <a:stretch>
              <a:fillRect/>
            </a:stretch>
          </p:blipFill>
          <p:spPr>
            <a:xfrm>
              <a:off x="190922" y="1699933"/>
              <a:ext cx="302767" cy="302767"/>
            </a:xfrm>
            <a:prstGeom prst="rect">
              <a:avLst/>
            </a:prstGeom>
            <a:ln w="12700" cap="flat">
              <a:noFill/>
              <a:miter lim="400000"/>
            </a:ln>
            <a:effectLst/>
          </p:spPr>
        </p:pic>
        <p:pic>
          <p:nvPicPr>
            <p:cNvPr id="861" name="check-solid.jpg" descr="check-solid.jpg"/>
            <p:cNvPicPr>
              <a:picLocks noChangeAspect="1"/>
            </p:cNvPicPr>
            <p:nvPr/>
          </p:nvPicPr>
          <p:blipFill>
            <a:blip r:embed="rId4"/>
            <a:stretch>
              <a:fillRect/>
            </a:stretch>
          </p:blipFill>
          <p:spPr>
            <a:xfrm>
              <a:off x="190922" y="2703233"/>
              <a:ext cx="302767" cy="302767"/>
            </a:xfrm>
            <a:prstGeom prst="rect">
              <a:avLst/>
            </a:prstGeom>
            <a:ln w="12700" cap="flat">
              <a:noFill/>
              <a:miter lim="400000"/>
            </a:ln>
            <a:effectLst/>
          </p:spPr>
        </p:pic>
        <p:pic>
          <p:nvPicPr>
            <p:cNvPr id="862" name="check-solid.jpg" descr="check-solid.jpg"/>
            <p:cNvPicPr>
              <a:picLocks noChangeAspect="1"/>
            </p:cNvPicPr>
            <p:nvPr/>
          </p:nvPicPr>
          <p:blipFill>
            <a:blip r:embed="rId4"/>
            <a:stretch>
              <a:fillRect/>
            </a:stretch>
          </p:blipFill>
          <p:spPr>
            <a:xfrm>
              <a:off x="190385" y="4011333"/>
              <a:ext cx="302767" cy="302767"/>
            </a:xfrm>
            <a:prstGeom prst="rect">
              <a:avLst/>
            </a:prstGeom>
            <a:ln w="12700" cap="flat">
              <a:noFill/>
              <a:miter lim="400000"/>
            </a:ln>
            <a:effectLst/>
          </p:spPr>
        </p:pic>
        <p:pic>
          <p:nvPicPr>
            <p:cNvPr id="863" name="times-solid.jpg" descr="times-solid.jpg"/>
            <p:cNvPicPr>
              <a:picLocks noChangeAspect="1"/>
            </p:cNvPicPr>
            <p:nvPr/>
          </p:nvPicPr>
          <p:blipFill>
            <a:blip r:embed="rId5"/>
            <a:stretch>
              <a:fillRect/>
            </a:stretch>
          </p:blipFill>
          <p:spPr>
            <a:xfrm>
              <a:off x="227938" y="4976977"/>
              <a:ext cx="240351" cy="349635"/>
            </a:xfrm>
            <a:prstGeom prst="rect">
              <a:avLst/>
            </a:prstGeom>
            <a:ln w="12700" cap="flat">
              <a:noFill/>
              <a:miter lim="400000"/>
            </a:ln>
            <a:effectLst/>
          </p:spPr>
        </p:pic>
        <p:pic>
          <p:nvPicPr>
            <p:cNvPr id="864" name="times-solid.jpg" descr="times-solid.jpg"/>
            <p:cNvPicPr>
              <a:picLocks noChangeAspect="1"/>
            </p:cNvPicPr>
            <p:nvPr/>
          </p:nvPicPr>
          <p:blipFill>
            <a:blip r:embed="rId5"/>
            <a:stretch>
              <a:fillRect/>
            </a:stretch>
          </p:blipFill>
          <p:spPr>
            <a:xfrm>
              <a:off x="234293" y="5989045"/>
              <a:ext cx="240351" cy="349635"/>
            </a:xfrm>
            <a:prstGeom prst="rect">
              <a:avLst/>
            </a:prstGeom>
            <a:ln w="12700" cap="flat">
              <a:noFill/>
              <a:miter lim="400000"/>
            </a:ln>
            <a:effectLst/>
          </p:spPr>
        </p:pic>
      </p:grpSp>
      <p:grpSp>
        <p:nvGrpSpPr>
          <p:cNvPr id="870" name="Group"/>
          <p:cNvGrpSpPr/>
          <p:nvPr/>
        </p:nvGrpSpPr>
        <p:grpSpPr>
          <a:xfrm>
            <a:off x="12305113" y="4711931"/>
            <a:ext cx="5727701" cy="7779909"/>
            <a:chOff x="0" y="0"/>
            <a:chExt cx="5727700" cy="7779907"/>
          </a:xfrm>
        </p:grpSpPr>
        <p:sp>
          <p:nvSpPr>
            <p:cNvPr id="866" name="Rounded Rectangle"/>
            <p:cNvSpPr/>
            <p:nvPr/>
          </p:nvSpPr>
          <p:spPr>
            <a:xfrm>
              <a:off x="0" y="0"/>
              <a:ext cx="5727700" cy="7779908"/>
            </a:xfrm>
            <a:prstGeom prst="roundRect">
              <a:avLst>
                <a:gd name="adj" fmla="val 14861"/>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67" name="Write down, concisely, exactly what is seen, said or heard and make clear where you have added your views or interpretation.…"/>
            <p:cNvSpPr txBox="1"/>
            <p:nvPr/>
          </p:nvSpPr>
          <p:spPr>
            <a:xfrm>
              <a:off x="388063" y="1622767"/>
              <a:ext cx="5004702" cy="4064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gn="l" defTabSz="457200">
                <a:defRPr sz="2200">
                  <a:solidFill>
                    <a:srgbClr val="444444"/>
                  </a:solidFill>
                  <a:latin typeface="Helvetica"/>
                  <a:ea typeface="Helvetica"/>
                  <a:cs typeface="Helvetica"/>
                  <a:sym typeface="Helvetica"/>
                </a:defRPr>
              </a:pPr>
              <a:r>
                <a:t>  Write down, concisely, exactly what is seen, said or heard and make clear where you have added your views or interpretation.</a:t>
              </a:r>
            </a:p>
            <a:p>
              <a:pPr algn="l" defTabSz="457200">
                <a:defRPr sz="2200">
                  <a:solidFill>
                    <a:srgbClr val="444444"/>
                  </a:solidFill>
                  <a:latin typeface="Helvetica"/>
                  <a:ea typeface="Helvetica"/>
                  <a:cs typeface="Helvetica"/>
                  <a:sym typeface="Helvetica"/>
                </a:defRPr>
              </a:pPr>
              <a:r>
                <a:t>You may find it helpful to use the 4 W’s, as follows: </a:t>
              </a:r>
            </a:p>
            <a:p>
              <a:pPr algn="l" defTabSz="457200">
                <a:defRPr sz="2200">
                  <a:solidFill>
                    <a:srgbClr val="444444"/>
                  </a:solidFill>
                  <a:latin typeface="Helvetica"/>
                  <a:ea typeface="Helvetica"/>
                  <a:cs typeface="Helvetica"/>
                  <a:sym typeface="Helvetica"/>
                </a:defRPr>
              </a:pPr>
              <a:r>
                <a:t>  WHO was involved? Name the key people</a:t>
              </a:r>
            </a:p>
            <a:p>
              <a:pPr algn="l" defTabSz="457200">
                <a:defRPr sz="2200">
                  <a:solidFill>
                    <a:srgbClr val="444444"/>
                  </a:solidFill>
                  <a:latin typeface="Helvetica"/>
                  <a:ea typeface="Helvetica"/>
                  <a:cs typeface="Helvetica"/>
                  <a:sym typeface="Helvetica"/>
                </a:defRPr>
              </a:pPr>
              <a:r>
                <a:t>  WHAT happened? Facts not opinions</a:t>
              </a:r>
            </a:p>
            <a:p>
              <a:pPr algn="l" defTabSz="457200">
                <a:defRPr sz="2200">
                  <a:solidFill>
                    <a:srgbClr val="444444"/>
                  </a:solidFill>
                  <a:latin typeface="Helvetica"/>
                  <a:ea typeface="Helvetica"/>
                  <a:cs typeface="Helvetica"/>
                  <a:sym typeface="Helvetica"/>
                </a:defRPr>
              </a:pPr>
              <a:r>
                <a:t>  WHEN did it happen? Date and time</a:t>
              </a:r>
            </a:p>
            <a:p>
              <a:pPr algn="l" defTabSz="457200">
                <a:defRPr sz="2200">
                  <a:solidFill>
                    <a:srgbClr val="444444"/>
                  </a:solidFill>
                  <a:latin typeface="Helvetica"/>
                  <a:ea typeface="Helvetica"/>
                  <a:cs typeface="Helvetica"/>
                  <a:sym typeface="Helvetica"/>
                </a:defRPr>
              </a:pPr>
              <a:r>
                <a:t>  WHO have you referred the issue on to? </a:t>
              </a:r>
            </a:p>
          </p:txBody>
        </p:sp>
        <p:sp>
          <p:nvSpPr>
            <p:cNvPr id="868" name="Record"/>
            <p:cNvSpPr txBox="1"/>
            <p:nvPr/>
          </p:nvSpPr>
          <p:spPr>
            <a:xfrm>
              <a:off x="1953661" y="383196"/>
              <a:ext cx="1873505" cy="7091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4000" b="1"/>
              </a:lvl1pPr>
            </a:lstStyle>
            <a:p>
              <a:r>
                <a:t>Record</a:t>
              </a:r>
            </a:p>
          </p:txBody>
        </p:sp>
        <p:pic>
          <p:nvPicPr>
            <p:cNvPr id="869" name="check-solid.jpg" descr="check-solid.jpg"/>
            <p:cNvPicPr>
              <a:picLocks noChangeAspect="1"/>
            </p:cNvPicPr>
            <p:nvPr/>
          </p:nvPicPr>
          <p:blipFill>
            <a:blip r:embed="rId4"/>
            <a:stretch>
              <a:fillRect/>
            </a:stretch>
          </p:blipFill>
          <p:spPr>
            <a:xfrm>
              <a:off x="199560" y="1699933"/>
              <a:ext cx="302767" cy="302767"/>
            </a:xfrm>
            <a:prstGeom prst="rect">
              <a:avLst/>
            </a:prstGeom>
            <a:ln w="12700" cap="flat">
              <a:noFill/>
              <a:miter lim="400000"/>
            </a:ln>
            <a:effectLst/>
          </p:spPr>
        </p:pic>
      </p:grpSp>
      <p:grpSp>
        <p:nvGrpSpPr>
          <p:cNvPr id="876" name="Group"/>
          <p:cNvGrpSpPr/>
          <p:nvPr/>
        </p:nvGrpSpPr>
        <p:grpSpPr>
          <a:xfrm>
            <a:off x="18312167" y="4711931"/>
            <a:ext cx="5727701" cy="7779909"/>
            <a:chOff x="0" y="0"/>
            <a:chExt cx="5727700" cy="7779907"/>
          </a:xfrm>
        </p:grpSpPr>
        <p:sp>
          <p:nvSpPr>
            <p:cNvPr id="871" name="Rounded Rectangle"/>
            <p:cNvSpPr/>
            <p:nvPr/>
          </p:nvSpPr>
          <p:spPr>
            <a:xfrm>
              <a:off x="0" y="0"/>
              <a:ext cx="5727700" cy="7779908"/>
            </a:xfrm>
            <a:prstGeom prst="roundRect">
              <a:avLst>
                <a:gd name="adj" fmla="val 14861"/>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72" name="Pass the information to the Safeguarding Lead or Diocesan Safeguarding Advisor in your setting within 24 hours…"/>
            <p:cNvSpPr txBox="1"/>
            <p:nvPr/>
          </p:nvSpPr>
          <p:spPr>
            <a:xfrm>
              <a:off x="342169" y="1615978"/>
              <a:ext cx="5350489" cy="175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gn="l" defTabSz="457200">
                <a:defRPr sz="2200">
                  <a:solidFill>
                    <a:srgbClr val="444444"/>
                  </a:solidFill>
                  <a:latin typeface="Helvetica"/>
                  <a:ea typeface="Helvetica"/>
                  <a:cs typeface="Helvetica"/>
                  <a:sym typeface="Helvetica"/>
                </a:defRPr>
              </a:pPr>
              <a:r>
                <a:t>  Pass the information to the Safeguarding Lead or Diocesan Safeguarding Advisor in your setting within 24 hours</a:t>
              </a:r>
            </a:p>
            <a:p>
              <a:pPr algn="l" defTabSz="457200">
                <a:defRPr sz="2200">
                  <a:solidFill>
                    <a:srgbClr val="444444"/>
                  </a:solidFill>
                  <a:latin typeface="Helvetica"/>
                  <a:ea typeface="Helvetica"/>
                  <a:cs typeface="Helvetica"/>
                  <a:sym typeface="Helvetica"/>
                </a:defRPr>
              </a:pPr>
              <a:r>
                <a:t>  In case of an emergency call the Police or dial 999.</a:t>
              </a:r>
            </a:p>
          </p:txBody>
        </p:sp>
        <p:sp>
          <p:nvSpPr>
            <p:cNvPr id="873" name="Refer"/>
            <p:cNvSpPr txBox="1"/>
            <p:nvPr/>
          </p:nvSpPr>
          <p:spPr>
            <a:xfrm>
              <a:off x="2174896" y="383196"/>
              <a:ext cx="1431037" cy="7091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4000" b="1"/>
              </a:lvl1pPr>
            </a:lstStyle>
            <a:p>
              <a:r>
                <a:t>Refer</a:t>
              </a:r>
            </a:p>
          </p:txBody>
        </p:sp>
        <p:pic>
          <p:nvPicPr>
            <p:cNvPr id="874" name="check-solid.jpg" descr="check-solid.jpg"/>
            <p:cNvPicPr>
              <a:picLocks noChangeAspect="1"/>
            </p:cNvPicPr>
            <p:nvPr/>
          </p:nvPicPr>
          <p:blipFill>
            <a:blip r:embed="rId4"/>
            <a:stretch>
              <a:fillRect/>
            </a:stretch>
          </p:blipFill>
          <p:spPr>
            <a:xfrm>
              <a:off x="54354" y="1699933"/>
              <a:ext cx="302767" cy="302767"/>
            </a:xfrm>
            <a:prstGeom prst="rect">
              <a:avLst/>
            </a:prstGeom>
            <a:ln w="12700" cap="flat">
              <a:noFill/>
              <a:miter lim="400000"/>
            </a:ln>
            <a:effectLst/>
          </p:spPr>
        </p:pic>
        <p:pic>
          <p:nvPicPr>
            <p:cNvPr id="875" name="check-solid.jpg" descr="check-solid.jpg"/>
            <p:cNvPicPr>
              <a:picLocks noChangeAspect="1"/>
            </p:cNvPicPr>
            <p:nvPr/>
          </p:nvPicPr>
          <p:blipFill>
            <a:blip r:embed="rId4"/>
            <a:stretch>
              <a:fillRect/>
            </a:stretch>
          </p:blipFill>
          <p:spPr>
            <a:xfrm>
              <a:off x="54354" y="2767177"/>
              <a:ext cx="302767" cy="302767"/>
            </a:xfrm>
            <a:prstGeom prst="rect">
              <a:avLst/>
            </a:prstGeom>
            <a:ln w="12700" cap="flat">
              <a:noFill/>
              <a:miter lim="400000"/>
            </a:ln>
            <a:effectLst/>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846"/>
                                        </p:tgtEl>
                                        <p:attrNameLst>
                                          <p:attrName>style.visibility</p:attrName>
                                        </p:attrNameLst>
                                      </p:cBhvr>
                                      <p:to>
                                        <p:strVal val="visible"/>
                                      </p:to>
                                    </p:set>
                                    <p:anim calcmode="lin" valueType="num">
                                      <p:cBhvr>
                                        <p:cTn id="7" dur="600" fill="hold"/>
                                        <p:tgtEl>
                                          <p:spTgt spid="846"/>
                                        </p:tgtEl>
                                        <p:attrNameLst>
                                          <p:attrName>ppt_w</p:attrName>
                                        </p:attrNameLst>
                                      </p:cBhvr>
                                      <p:tavLst>
                                        <p:tav tm="0">
                                          <p:val>
                                            <p:fltVal val="0"/>
                                          </p:val>
                                        </p:tav>
                                        <p:tav tm="100000">
                                          <p:val>
                                            <p:strVal val="#ppt_w"/>
                                          </p:val>
                                        </p:tav>
                                      </p:tavLst>
                                    </p:anim>
                                    <p:anim calcmode="lin" valueType="num">
                                      <p:cBhvr>
                                        <p:cTn id="8" dur="600" fill="hold"/>
                                        <p:tgtEl>
                                          <p:spTgt spid="84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855"/>
                                        </p:tgtEl>
                                        <p:attrNameLst>
                                          <p:attrName>style.visibility</p:attrName>
                                        </p:attrNameLst>
                                      </p:cBhvr>
                                      <p:to>
                                        <p:strVal val="visible"/>
                                      </p:to>
                                    </p:set>
                                    <p:anim calcmode="lin" valueType="num">
                                      <p:cBhvr>
                                        <p:cTn id="13" dur="1250" fill="hold"/>
                                        <p:tgtEl>
                                          <p:spTgt spid="855"/>
                                        </p:tgtEl>
                                        <p:attrNameLst>
                                          <p:attrName>ppt_w</p:attrName>
                                        </p:attrNameLst>
                                      </p:cBhvr>
                                      <p:tavLst>
                                        <p:tav tm="0">
                                          <p:val>
                                            <p:fltVal val="0"/>
                                          </p:val>
                                        </p:tav>
                                        <p:tav tm="100000">
                                          <p:val>
                                            <p:strVal val="#ppt_w"/>
                                          </p:val>
                                        </p:tav>
                                      </p:tavLst>
                                    </p:anim>
                                    <p:anim calcmode="lin" valueType="num">
                                      <p:cBhvr>
                                        <p:cTn id="14" dur="1250" fill="hold"/>
                                        <p:tgtEl>
                                          <p:spTgt spid="855"/>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3" nodeType="clickEffect">
                                  <p:stCondLst>
                                    <p:cond delay="0"/>
                                  </p:stCondLst>
                                  <p:iterate>
                                    <p:tmAbs val="0"/>
                                  </p:iterate>
                                  <p:childTnLst>
                                    <p:set>
                                      <p:cBhvr>
                                        <p:cTn id="18" fill="hold"/>
                                        <p:tgtEl>
                                          <p:spTgt spid="865"/>
                                        </p:tgtEl>
                                        <p:attrNameLst>
                                          <p:attrName>style.visibility</p:attrName>
                                        </p:attrNameLst>
                                      </p:cBhvr>
                                      <p:to>
                                        <p:strVal val="visible"/>
                                      </p:to>
                                    </p:set>
                                    <p:anim calcmode="lin" valueType="num">
                                      <p:cBhvr>
                                        <p:cTn id="19" dur="1250" fill="hold"/>
                                        <p:tgtEl>
                                          <p:spTgt spid="865"/>
                                        </p:tgtEl>
                                        <p:attrNameLst>
                                          <p:attrName>ppt_w</p:attrName>
                                        </p:attrNameLst>
                                      </p:cBhvr>
                                      <p:tavLst>
                                        <p:tav tm="0">
                                          <p:val>
                                            <p:fltVal val="0"/>
                                          </p:val>
                                        </p:tav>
                                        <p:tav tm="100000">
                                          <p:val>
                                            <p:strVal val="#ppt_w"/>
                                          </p:val>
                                        </p:tav>
                                      </p:tavLst>
                                    </p:anim>
                                    <p:anim calcmode="lin" valueType="num">
                                      <p:cBhvr>
                                        <p:cTn id="20" dur="1250" fill="hold"/>
                                        <p:tgtEl>
                                          <p:spTgt spid="865"/>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4" nodeType="clickEffect">
                                  <p:stCondLst>
                                    <p:cond delay="0"/>
                                  </p:stCondLst>
                                  <p:iterate>
                                    <p:tmAbs val="0"/>
                                  </p:iterate>
                                  <p:childTnLst>
                                    <p:set>
                                      <p:cBhvr>
                                        <p:cTn id="24" fill="hold"/>
                                        <p:tgtEl>
                                          <p:spTgt spid="870"/>
                                        </p:tgtEl>
                                        <p:attrNameLst>
                                          <p:attrName>style.visibility</p:attrName>
                                        </p:attrNameLst>
                                      </p:cBhvr>
                                      <p:to>
                                        <p:strVal val="visible"/>
                                      </p:to>
                                    </p:set>
                                    <p:anim calcmode="lin" valueType="num">
                                      <p:cBhvr>
                                        <p:cTn id="25" dur="1250" fill="hold"/>
                                        <p:tgtEl>
                                          <p:spTgt spid="870"/>
                                        </p:tgtEl>
                                        <p:attrNameLst>
                                          <p:attrName>ppt_w</p:attrName>
                                        </p:attrNameLst>
                                      </p:cBhvr>
                                      <p:tavLst>
                                        <p:tav tm="0">
                                          <p:val>
                                            <p:fltVal val="0"/>
                                          </p:val>
                                        </p:tav>
                                        <p:tav tm="100000">
                                          <p:val>
                                            <p:strVal val="#ppt_w"/>
                                          </p:val>
                                        </p:tav>
                                      </p:tavLst>
                                    </p:anim>
                                    <p:anim calcmode="lin" valueType="num">
                                      <p:cBhvr>
                                        <p:cTn id="26" dur="1250" fill="hold"/>
                                        <p:tgtEl>
                                          <p:spTgt spid="870"/>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5" nodeType="clickEffect">
                                  <p:stCondLst>
                                    <p:cond delay="0"/>
                                  </p:stCondLst>
                                  <p:iterate>
                                    <p:tmAbs val="0"/>
                                  </p:iterate>
                                  <p:childTnLst>
                                    <p:set>
                                      <p:cBhvr>
                                        <p:cTn id="30" fill="hold"/>
                                        <p:tgtEl>
                                          <p:spTgt spid="876"/>
                                        </p:tgtEl>
                                        <p:attrNameLst>
                                          <p:attrName>style.visibility</p:attrName>
                                        </p:attrNameLst>
                                      </p:cBhvr>
                                      <p:to>
                                        <p:strVal val="visible"/>
                                      </p:to>
                                    </p:set>
                                    <p:anim calcmode="lin" valueType="num">
                                      <p:cBhvr>
                                        <p:cTn id="31" dur="1250" fill="hold"/>
                                        <p:tgtEl>
                                          <p:spTgt spid="876"/>
                                        </p:tgtEl>
                                        <p:attrNameLst>
                                          <p:attrName>ppt_w</p:attrName>
                                        </p:attrNameLst>
                                      </p:cBhvr>
                                      <p:tavLst>
                                        <p:tav tm="0">
                                          <p:val>
                                            <p:fltVal val="0"/>
                                          </p:val>
                                        </p:tav>
                                        <p:tav tm="100000">
                                          <p:val>
                                            <p:strVal val="#ppt_w"/>
                                          </p:val>
                                        </p:tav>
                                      </p:tavLst>
                                    </p:anim>
                                    <p:anim calcmode="lin" valueType="num">
                                      <p:cBhvr>
                                        <p:cTn id="32" dur="1250" fill="hold"/>
                                        <p:tgtEl>
                                          <p:spTgt spid="87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6" grpId="1" animBg="1" advAuto="0"/>
      <p:bldP spid="855" grpId="2" animBg="1" advAuto="0"/>
      <p:bldP spid="865" grpId="3" animBg="1" advAuto="0"/>
      <p:bldP spid="870" grpId="4" animBg="1" advAuto="0"/>
      <p:bldP spid="876" grpId="5"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8" name="protection.jpg" descr="protection.jpg"/>
          <p:cNvPicPr>
            <a:picLocks noChangeAspect="1"/>
          </p:cNvPicPr>
          <p:nvPr/>
        </p:nvPicPr>
        <p:blipFill>
          <a:blip r:embed="rId2"/>
          <a:srcRect b="16597"/>
          <a:stretch>
            <a:fillRect/>
          </a:stretch>
        </p:blipFill>
        <p:spPr>
          <a:xfrm>
            <a:off x="-50800" y="50800"/>
            <a:ext cx="24485600" cy="13614400"/>
          </a:xfrm>
          <a:prstGeom prst="rect">
            <a:avLst/>
          </a:prstGeom>
          <a:ln w="12700">
            <a:miter lim="400000"/>
          </a:ln>
        </p:spPr>
      </p:pic>
      <p:grpSp>
        <p:nvGrpSpPr>
          <p:cNvPr id="882" name="Group"/>
          <p:cNvGrpSpPr/>
          <p:nvPr/>
        </p:nvGrpSpPr>
        <p:grpSpPr>
          <a:xfrm>
            <a:off x="5310254" y="4384363"/>
            <a:ext cx="6638182" cy="3246633"/>
            <a:chOff x="0" y="0"/>
            <a:chExt cx="6638180" cy="3246632"/>
          </a:xfrm>
        </p:grpSpPr>
        <p:sp>
          <p:nvSpPr>
            <p:cNvPr id="879" name="Rounded Rectangle"/>
            <p:cNvSpPr/>
            <p:nvPr/>
          </p:nvSpPr>
          <p:spPr>
            <a:xfrm>
              <a:off x="0" y="0"/>
              <a:ext cx="6638181" cy="3246633"/>
            </a:xfrm>
            <a:prstGeom prst="roundRect">
              <a:avLst>
                <a:gd name="adj" fmla="val 6521"/>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880" name="Explored safeguarding within the Christian community with particular attention to the voice of victims and survivors."/>
            <p:cNvSpPr txBox="1"/>
            <p:nvPr/>
          </p:nvSpPr>
          <p:spPr>
            <a:xfrm>
              <a:off x="508926" y="817091"/>
              <a:ext cx="5620329" cy="1879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defTabSz="457200">
                <a:defRPr sz="2900">
                  <a:solidFill>
                    <a:srgbClr val="444444"/>
                  </a:solidFill>
                  <a:latin typeface="Helvetica"/>
                  <a:ea typeface="Helvetica"/>
                  <a:cs typeface="Helvetica"/>
                  <a:sym typeface="Helvetica"/>
                </a:defRPr>
              </a:lvl1pPr>
            </a:lstStyle>
            <a:p>
              <a:r>
                <a:t>Explored safeguarding within the Christian community with particular attention to the voice of victims and survivors.</a:t>
              </a:r>
            </a:p>
          </p:txBody>
        </p:sp>
        <p:pic>
          <p:nvPicPr>
            <p:cNvPr id="881" name="check-double-solid.jpg" descr="check-double-solid.jpg"/>
            <p:cNvPicPr>
              <a:picLocks noChangeAspect="1"/>
            </p:cNvPicPr>
            <p:nvPr/>
          </p:nvPicPr>
          <p:blipFill>
            <a:blip r:embed="rId3"/>
            <a:stretch>
              <a:fillRect/>
            </a:stretch>
          </p:blipFill>
          <p:spPr>
            <a:xfrm>
              <a:off x="3015728" y="211366"/>
              <a:ext cx="606724" cy="606724"/>
            </a:xfrm>
            <a:prstGeom prst="rect">
              <a:avLst/>
            </a:prstGeom>
            <a:ln w="12700" cap="flat">
              <a:noFill/>
              <a:miter lim="400000"/>
            </a:ln>
            <a:effectLst/>
          </p:spPr>
        </p:pic>
      </p:grpSp>
      <p:grpSp>
        <p:nvGrpSpPr>
          <p:cNvPr id="886" name="Group"/>
          <p:cNvGrpSpPr/>
          <p:nvPr/>
        </p:nvGrpSpPr>
        <p:grpSpPr>
          <a:xfrm>
            <a:off x="12435564" y="4384363"/>
            <a:ext cx="6638182" cy="3246633"/>
            <a:chOff x="0" y="0"/>
            <a:chExt cx="6638180" cy="3246632"/>
          </a:xfrm>
        </p:grpSpPr>
        <p:sp>
          <p:nvSpPr>
            <p:cNvPr id="883" name="Rounded Rectangle"/>
            <p:cNvSpPr/>
            <p:nvPr/>
          </p:nvSpPr>
          <p:spPr>
            <a:xfrm>
              <a:off x="0" y="0"/>
              <a:ext cx="6638181" cy="3246633"/>
            </a:xfrm>
            <a:prstGeom prst="roundRect">
              <a:avLst>
                <a:gd name="adj" fmla="val 6521"/>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884" name="Recognised issues of power and vulnerability arising from the age or circumstances of those affected, and how these issues inform appropriate action."/>
            <p:cNvSpPr txBox="1"/>
            <p:nvPr/>
          </p:nvSpPr>
          <p:spPr>
            <a:xfrm>
              <a:off x="508926" y="696440"/>
              <a:ext cx="5620328" cy="2324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defTabSz="457200">
                <a:defRPr sz="2900">
                  <a:solidFill>
                    <a:srgbClr val="444444"/>
                  </a:solidFill>
                  <a:latin typeface="Helvetica"/>
                  <a:ea typeface="Helvetica"/>
                  <a:cs typeface="Helvetica"/>
                  <a:sym typeface="Helvetica"/>
                </a:defRPr>
              </a:lvl1pPr>
            </a:lstStyle>
            <a:p>
              <a:r>
                <a:t>Recognised issues of power and vulnerability arising from the age or circumstances of those affected, and how these issues inform appropriate action.</a:t>
              </a:r>
            </a:p>
          </p:txBody>
        </p:sp>
        <p:pic>
          <p:nvPicPr>
            <p:cNvPr id="885" name="check-double-solid.jpg" descr="check-double-solid.jpg"/>
            <p:cNvPicPr>
              <a:picLocks noChangeAspect="1"/>
            </p:cNvPicPr>
            <p:nvPr/>
          </p:nvPicPr>
          <p:blipFill>
            <a:blip r:embed="rId3"/>
            <a:stretch>
              <a:fillRect/>
            </a:stretch>
          </p:blipFill>
          <p:spPr>
            <a:xfrm>
              <a:off x="3032868" y="177706"/>
              <a:ext cx="572444" cy="572444"/>
            </a:xfrm>
            <a:prstGeom prst="rect">
              <a:avLst/>
            </a:prstGeom>
            <a:ln w="12700" cap="flat">
              <a:noFill/>
              <a:miter lim="400000"/>
            </a:ln>
            <a:effectLst/>
          </p:spPr>
        </p:pic>
      </p:grpSp>
      <p:grpSp>
        <p:nvGrpSpPr>
          <p:cNvPr id="890" name="Group"/>
          <p:cNvGrpSpPr/>
          <p:nvPr/>
        </p:nvGrpSpPr>
        <p:grpSpPr>
          <a:xfrm>
            <a:off x="5310254" y="8124964"/>
            <a:ext cx="6638182" cy="3246633"/>
            <a:chOff x="0" y="0"/>
            <a:chExt cx="6638180" cy="3246632"/>
          </a:xfrm>
        </p:grpSpPr>
        <p:sp>
          <p:nvSpPr>
            <p:cNvPr id="887" name="Rounded Rectangle"/>
            <p:cNvSpPr/>
            <p:nvPr/>
          </p:nvSpPr>
          <p:spPr>
            <a:xfrm>
              <a:off x="0" y="0"/>
              <a:ext cx="6638181" cy="3246633"/>
            </a:xfrm>
            <a:prstGeom prst="roundRect">
              <a:avLst>
                <a:gd name="adj" fmla="val 6521"/>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888" name="Applied some principles for safer ministry to a variety of case study scenarios."/>
            <p:cNvSpPr txBox="1"/>
            <p:nvPr/>
          </p:nvSpPr>
          <p:spPr>
            <a:xfrm>
              <a:off x="508926" y="1084850"/>
              <a:ext cx="5620329" cy="1435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defTabSz="457200">
                <a:defRPr sz="2900">
                  <a:solidFill>
                    <a:srgbClr val="444444"/>
                  </a:solidFill>
                  <a:latin typeface="Helvetica"/>
                  <a:ea typeface="Helvetica"/>
                  <a:cs typeface="Helvetica"/>
                  <a:sym typeface="Helvetica"/>
                </a:defRPr>
              </a:lvl1pPr>
            </a:lstStyle>
            <a:p>
              <a:r>
                <a:t>Applied some principles for safer ministry to a variety of case study scenarios.</a:t>
              </a:r>
            </a:p>
          </p:txBody>
        </p:sp>
        <p:pic>
          <p:nvPicPr>
            <p:cNvPr id="889" name="check-double-solid.jpg" descr="check-double-solid.jpg"/>
            <p:cNvPicPr>
              <a:picLocks noChangeAspect="1"/>
            </p:cNvPicPr>
            <p:nvPr/>
          </p:nvPicPr>
          <p:blipFill>
            <a:blip r:embed="rId3"/>
            <a:stretch>
              <a:fillRect/>
            </a:stretch>
          </p:blipFill>
          <p:spPr>
            <a:xfrm>
              <a:off x="3016745" y="362951"/>
              <a:ext cx="604690" cy="604689"/>
            </a:xfrm>
            <a:prstGeom prst="rect">
              <a:avLst/>
            </a:prstGeom>
            <a:ln w="12700" cap="flat">
              <a:noFill/>
              <a:miter lim="400000"/>
            </a:ln>
            <a:effectLst/>
          </p:spPr>
        </p:pic>
      </p:grpSp>
      <p:grpSp>
        <p:nvGrpSpPr>
          <p:cNvPr id="894" name="Group"/>
          <p:cNvGrpSpPr/>
          <p:nvPr/>
        </p:nvGrpSpPr>
        <p:grpSpPr>
          <a:xfrm>
            <a:off x="12435564" y="8124964"/>
            <a:ext cx="6638182" cy="3246633"/>
            <a:chOff x="0" y="0"/>
            <a:chExt cx="6638180" cy="3246632"/>
          </a:xfrm>
        </p:grpSpPr>
        <p:sp>
          <p:nvSpPr>
            <p:cNvPr id="891" name="Rounded Rectangle"/>
            <p:cNvSpPr/>
            <p:nvPr/>
          </p:nvSpPr>
          <p:spPr>
            <a:xfrm>
              <a:off x="0" y="0"/>
              <a:ext cx="6638181" cy="3246633"/>
            </a:xfrm>
            <a:prstGeom prst="roundRect">
              <a:avLst>
                <a:gd name="adj" fmla="val 6521"/>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892" name="Identified wider support, accountability and governance arrangements relevant for safeguarding in your context."/>
            <p:cNvSpPr txBox="1"/>
            <p:nvPr/>
          </p:nvSpPr>
          <p:spPr>
            <a:xfrm>
              <a:off x="508925" y="862600"/>
              <a:ext cx="5620329" cy="1879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defTabSz="457200">
                <a:defRPr sz="2900">
                  <a:solidFill>
                    <a:srgbClr val="444444"/>
                  </a:solidFill>
                  <a:latin typeface="Helvetica"/>
                  <a:ea typeface="Helvetica"/>
                  <a:cs typeface="Helvetica"/>
                  <a:sym typeface="Helvetica"/>
                </a:defRPr>
              </a:lvl1pPr>
            </a:lstStyle>
            <a:p>
              <a:r>
                <a:t>Identified wider support, accountability and governance arrangements relevant for safeguarding in your context.</a:t>
              </a:r>
            </a:p>
          </p:txBody>
        </p:sp>
        <p:pic>
          <p:nvPicPr>
            <p:cNvPr id="893" name="check-double-solid.jpg" descr="check-double-solid.jpg"/>
            <p:cNvPicPr>
              <a:picLocks noChangeAspect="1"/>
            </p:cNvPicPr>
            <p:nvPr/>
          </p:nvPicPr>
          <p:blipFill>
            <a:blip r:embed="rId3"/>
            <a:stretch>
              <a:fillRect/>
            </a:stretch>
          </p:blipFill>
          <p:spPr>
            <a:xfrm>
              <a:off x="3033315" y="312151"/>
              <a:ext cx="571550" cy="571551"/>
            </a:xfrm>
            <a:prstGeom prst="rect">
              <a:avLst/>
            </a:prstGeom>
            <a:ln w="12700" cap="flat">
              <a:noFill/>
              <a:miter lim="400000"/>
            </a:ln>
            <a:effectLst/>
          </p:spPr>
        </p:pic>
      </p:grpSp>
      <p:sp>
        <p:nvSpPr>
          <p:cNvPr id="895" name="Rectangle"/>
          <p:cNvSpPr/>
          <p:nvPr/>
        </p:nvSpPr>
        <p:spPr>
          <a:xfrm>
            <a:off x="413" y="13450806"/>
            <a:ext cx="24383174" cy="390023"/>
          </a:xfrm>
          <a:prstGeom prst="rect">
            <a:avLst/>
          </a:prstGeom>
          <a:solidFill>
            <a:srgbClr val="929292"/>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896" name="Rounded Rectangle"/>
          <p:cNvSpPr/>
          <p:nvPr/>
        </p:nvSpPr>
        <p:spPr>
          <a:xfrm>
            <a:off x="-127000" y="13448673"/>
            <a:ext cx="24835984" cy="445090"/>
          </a:xfrm>
          <a:prstGeom prst="roundRect">
            <a:avLst>
              <a:gd name="adj" fmla="val 42800"/>
            </a:avLst>
          </a:prstGeom>
          <a:solidFill>
            <a:srgbClr val="6E9C37"/>
          </a:solidFill>
          <a:ln w="12700">
            <a:miter lim="400000"/>
          </a:ln>
        </p:spPr>
        <p:txBody>
          <a:bodyPr lIns="50800" tIns="50800" rIns="50800" bIns="50800" anchor="ctr"/>
          <a:lstStyle/>
          <a:p>
            <a:pPr defTabSz="825500">
              <a:defRPr sz="3200">
                <a:solidFill>
                  <a:srgbClr val="6D9B36"/>
                </a:solidFill>
                <a:latin typeface="Helvetica Neue Medium"/>
                <a:ea typeface="Helvetica Neue Medium"/>
                <a:cs typeface="Helvetica Neue Medium"/>
                <a:sym typeface="Helvetica Neue Medium"/>
              </a:defRPr>
            </a:pPr>
            <a:endParaRPr/>
          </a:p>
        </p:txBody>
      </p:sp>
      <p:sp>
        <p:nvSpPr>
          <p:cNvPr id="897" name="Summary and conclusions"/>
          <p:cNvSpPr txBox="1"/>
          <p:nvPr/>
        </p:nvSpPr>
        <p:spPr>
          <a:xfrm>
            <a:off x="44246" y="13419981"/>
            <a:ext cx="2569275" cy="3246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1500" b="1">
                <a:solidFill>
                  <a:srgbClr val="FFFFFF"/>
                </a:solidFill>
              </a:defRPr>
            </a:lvl1pPr>
          </a:lstStyle>
          <a:p>
            <a:r>
              <a:t>Summary and conclusions </a:t>
            </a:r>
          </a:p>
        </p:txBody>
      </p:sp>
      <p:sp>
        <p:nvSpPr>
          <p:cNvPr id="898"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899" name="Safeguarding Foundations"/>
          <p:cNvSpPr txBox="1"/>
          <p:nvPr/>
        </p:nvSpPr>
        <p:spPr>
          <a:xfrm>
            <a:off x="149553" y="63019"/>
            <a:ext cx="4303269" cy="523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825500">
              <a:defRPr sz="2800">
                <a:solidFill>
                  <a:srgbClr val="000000"/>
                </a:solidFill>
              </a:defRPr>
            </a:lvl1pPr>
          </a:lstStyle>
          <a:p>
            <a:r>
              <a:t>Safeguarding Foundations</a:t>
            </a:r>
          </a:p>
        </p:txBody>
      </p:sp>
      <p:sp>
        <p:nvSpPr>
          <p:cNvPr id="900" name="Summary and Conclusions"/>
          <p:cNvSpPr txBox="1"/>
          <p:nvPr/>
        </p:nvSpPr>
        <p:spPr>
          <a:xfrm>
            <a:off x="149198" y="482006"/>
            <a:ext cx="5468723" cy="597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t>Summary and Conclusions</a:t>
            </a:r>
          </a:p>
        </p:txBody>
      </p:sp>
      <p:pic>
        <p:nvPicPr>
          <p:cNvPr id="901" name="logo.jpg" descr="logo.jpg"/>
          <p:cNvPicPr>
            <a:picLocks noChangeAspect="1"/>
          </p:cNvPicPr>
          <p:nvPr/>
        </p:nvPicPr>
        <p:blipFill>
          <a:blip r:embed="rId4"/>
          <a:stretch>
            <a:fillRect/>
          </a:stretch>
        </p:blipFill>
        <p:spPr>
          <a:xfrm>
            <a:off x="20330338" y="624478"/>
            <a:ext cx="3796966" cy="1456822"/>
          </a:xfrm>
          <a:prstGeom prst="rect">
            <a:avLst/>
          </a:prstGeom>
          <a:ln w="12700">
            <a:miter lim="400000"/>
          </a:ln>
        </p:spPr>
      </p:pic>
      <p:sp>
        <p:nvSpPr>
          <p:cNvPr id="902" name="In this course we have:"/>
          <p:cNvSpPr txBox="1"/>
          <p:nvPr/>
        </p:nvSpPr>
        <p:spPr>
          <a:xfrm>
            <a:off x="5361853" y="2914649"/>
            <a:ext cx="4449371"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3337">
                <a:solidFill>
                  <a:srgbClr val="FFFFFF"/>
                </a:solidFill>
                <a:latin typeface="Helvetica"/>
                <a:ea typeface="Helvetica"/>
                <a:cs typeface="Helvetica"/>
                <a:sym typeface="Helvetica"/>
              </a:defRPr>
            </a:lvl1pPr>
          </a:lstStyle>
          <a:p>
            <a:r>
              <a:t>In this course we have: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902"/>
                                        </p:tgtEl>
                                        <p:attrNameLst>
                                          <p:attrName>style.visibility</p:attrName>
                                        </p:attrNameLst>
                                      </p:cBhvr>
                                      <p:to>
                                        <p:strVal val="visible"/>
                                      </p:to>
                                    </p:set>
                                    <p:anim calcmode="lin" valueType="num">
                                      <p:cBhvr>
                                        <p:cTn id="7" dur="900" fill="hold"/>
                                        <p:tgtEl>
                                          <p:spTgt spid="902"/>
                                        </p:tgtEl>
                                        <p:attrNameLst>
                                          <p:attrName>ppt_w</p:attrName>
                                        </p:attrNameLst>
                                      </p:cBhvr>
                                      <p:tavLst>
                                        <p:tav tm="0">
                                          <p:val>
                                            <p:fltVal val="0"/>
                                          </p:val>
                                        </p:tav>
                                        <p:tav tm="100000">
                                          <p:val>
                                            <p:strVal val="#ppt_w"/>
                                          </p:val>
                                        </p:tav>
                                      </p:tavLst>
                                    </p:anim>
                                    <p:anim calcmode="lin" valueType="num">
                                      <p:cBhvr>
                                        <p:cTn id="8" dur="900" fill="hold"/>
                                        <p:tgtEl>
                                          <p:spTgt spid="90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882"/>
                                        </p:tgtEl>
                                        <p:attrNameLst>
                                          <p:attrName>style.visibility</p:attrName>
                                        </p:attrNameLst>
                                      </p:cBhvr>
                                      <p:to>
                                        <p:strVal val="visible"/>
                                      </p:to>
                                    </p:set>
                                    <p:anim calcmode="lin" valueType="num">
                                      <p:cBhvr>
                                        <p:cTn id="13" dur="500" fill="hold"/>
                                        <p:tgtEl>
                                          <p:spTgt spid="882"/>
                                        </p:tgtEl>
                                        <p:attrNameLst>
                                          <p:attrName>ppt_w</p:attrName>
                                        </p:attrNameLst>
                                      </p:cBhvr>
                                      <p:tavLst>
                                        <p:tav tm="0">
                                          <p:val>
                                            <p:fltVal val="0"/>
                                          </p:val>
                                        </p:tav>
                                        <p:tav tm="100000">
                                          <p:val>
                                            <p:strVal val="#ppt_w"/>
                                          </p:val>
                                        </p:tav>
                                      </p:tavLst>
                                    </p:anim>
                                    <p:anim calcmode="lin" valueType="num">
                                      <p:cBhvr>
                                        <p:cTn id="14" dur="500" fill="hold"/>
                                        <p:tgtEl>
                                          <p:spTgt spid="882"/>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3" nodeType="clickEffect">
                                  <p:stCondLst>
                                    <p:cond delay="0"/>
                                  </p:stCondLst>
                                  <p:iterate>
                                    <p:tmAbs val="0"/>
                                  </p:iterate>
                                  <p:childTnLst>
                                    <p:set>
                                      <p:cBhvr>
                                        <p:cTn id="18" fill="hold"/>
                                        <p:tgtEl>
                                          <p:spTgt spid="886"/>
                                        </p:tgtEl>
                                        <p:attrNameLst>
                                          <p:attrName>style.visibility</p:attrName>
                                        </p:attrNameLst>
                                      </p:cBhvr>
                                      <p:to>
                                        <p:strVal val="visible"/>
                                      </p:to>
                                    </p:set>
                                    <p:anim calcmode="lin" valueType="num">
                                      <p:cBhvr>
                                        <p:cTn id="19" dur="500" fill="hold"/>
                                        <p:tgtEl>
                                          <p:spTgt spid="886"/>
                                        </p:tgtEl>
                                        <p:attrNameLst>
                                          <p:attrName>ppt_w</p:attrName>
                                        </p:attrNameLst>
                                      </p:cBhvr>
                                      <p:tavLst>
                                        <p:tav tm="0">
                                          <p:val>
                                            <p:fltVal val="0"/>
                                          </p:val>
                                        </p:tav>
                                        <p:tav tm="100000">
                                          <p:val>
                                            <p:strVal val="#ppt_w"/>
                                          </p:val>
                                        </p:tav>
                                      </p:tavLst>
                                    </p:anim>
                                    <p:anim calcmode="lin" valueType="num">
                                      <p:cBhvr>
                                        <p:cTn id="20" dur="500" fill="hold"/>
                                        <p:tgtEl>
                                          <p:spTgt spid="886"/>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4" nodeType="clickEffect">
                                  <p:stCondLst>
                                    <p:cond delay="0"/>
                                  </p:stCondLst>
                                  <p:iterate>
                                    <p:tmAbs val="0"/>
                                  </p:iterate>
                                  <p:childTnLst>
                                    <p:set>
                                      <p:cBhvr>
                                        <p:cTn id="24" fill="hold"/>
                                        <p:tgtEl>
                                          <p:spTgt spid="890"/>
                                        </p:tgtEl>
                                        <p:attrNameLst>
                                          <p:attrName>style.visibility</p:attrName>
                                        </p:attrNameLst>
                                      </p:cBhvr>
                                      <p:to>
                                        <p:strVal val="visible"/>
                                      </p:to>
                                    </p:set>
                                    <p:anim calcmode="lin" valueType="num">
                                      <p:cBhvr>
                                        <p:cTn id="25" dur="500" fill="hold"/>
                                        <p:tgtEl>
                                          <p:spTgt spid="890"/>
                                        </p:tgtEl>
                                        <p:attrNameLst>
                                          <p:attrName>ppt_w</p:attrName>
                                        </p:attrNameLst>
                                      </p:cBhvr>
                                      <p:tavLst>
                                        <p:tav tm="0">
                                          <p:val>
                                            <p:fltVal val="0"/>
                                          </p:val>
                                        </p:tav>
                                        <p:tav tm="100000">
                                          <p:val>
                                            <p:strVal val="#ppt_w"/>
                                          </p:val>
                                        </p:tav>
                                      </p:tavLst>
                                    </p:anim>
                                    <p:anim calcmode="lin" valueType="num">
                                      <p:cBhvr>
                                        <p:cTn id="26" dur="500" fill="hold"/>
                                        <p:tgtEl>
                                          <p:spTgt spid="890"/>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5" nodeType="clickEffect">
                                  <p:stCondLst>
                                    <p:cond delay="0"/>
                                  </p:stCondLst>
                                  <p:iterate>
                                    <p:tmAbs val="0"/>
                                  </p:iterate>
                                  <p:childTnLst>
                                    <p:set>
                                      <p:cBhvr>
                                        <p:cTn id="30" fill="hold"/>
                                        <p:tgtEl>
                                          <p:spTgt spid="894"/>
                                        </p:tgtEl>
                                        <p:attrNameLst>
                                          <p:attrName>style.visibility</p:attrName>
                                        </p:attrNameLst>
                                      </p:cBhvr>
                                      <p:to>
                                        <p:strVal val="visible"/>
                                      </p:to>
                                    </p:set>
                                    <p:anim calcmode="lin" valueType="num">
                                      <p:cBhvr>
                                        <p:cTn id="31" dur="500" fill="hold"/>
                                        <p:tgtEl>
                                          <p:spTgt spid="894"/>
                                        </p:tgtEl>
                                        <p:attrNameLst>
                                          <p:attrName>ppt_w</p:attrName>
                                        </p:attrNameLst>
                                      </p:cBhvr>
                                      <p:tavLst>
                                        <p:tav tm="0">
                                          <p:val>
                                            <p:fltVal val="0"/>
                                          </p:val>
                                        </p:tav>
                                        <p:tav tm="100000">
                                          <p:val>
                                            <p:strVal val="#ppt_w"/>
                                          </p:val>
                                        </p:tav>
                                      </p:tavLst>
                                    </p:anim>
                                    <p:anim calcmode="lin" valueType="num">
                                      <p:cBhvr>
                                        <p:cTn id="32" dur="500" fill="hold"/>
                                        <p:tgtEl>
                                          <p:spTgt spid="89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2" grpId="2" animBg="1" advAuto="0"/>
      <p:bldP spid="886" grpId="3" animBg="1" advAuto="0"/>
      <p:bldP spid="890" grpId="4" animBg="1" advAuto="0"/>
      <p:bldP spid="894" grpId="5" animBg="1" advAuto="0"/>
      <p:bldP spid="902" grpId="1"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3A4B3"/>
        </a:solidFill>
        <a:effectLst/>
      </p:bgPr>
    </p:bg>
    <p:spTree>
      <p:nvGrpSpPr>
        <p:cNvPr id="1" name=""/>
        <p:cNvGrpSpPr/>
        <p:nvPr/>
      </p:nvGrpSpPr>
      <p:grpSpPr>
        <a:xfrm>
          <a:off x="0" y="0"/>
          <a:ext cx="0" cy="0"/>
          <a:chOff x="0" y="0"/>
          <a:chExt cx="0" cy="0"/>
        </a:xfrm>
      </p:grpSpPr>
      <p:sp>
        <p:nvSpPr>
          <p:cNvPr id="240" name="Rectangle"/>
          <p:cNvSpPr/>
          <p:nvPr/>
        </p:nvSpPr>
        <p:spPr>
          <a:xfrm>
            <a:off x="413" y="13450806"/>
            <a:ext cx="24383174" cy="390023"/>
          </a:xfrm>
          <a:prstGeom prst="rect">
            <a:avLst/>
          </a:prstGeom>
          <a:solidFill>
            <a:srgbClr val="929292"/>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41" name="Rounded Rectangle"/>
          <p:cNvSpPr/>
          <p:nvPr/>
        </p:nvSpPr>
        <p:spPr>
          <a:xfrm>
            <a:off x="-127000" y="13448673"/>
            <a:ext cx="2414390" cy="445090"/>
          </a:xfrm>
          <a:prstGeom prst="roundRect">
            <a:avLst>
              <a:gd name="adj" fmla="val 42800"/>
            </a:avLst>
          </a:prstGeom>
          <a:solidFill>
            <a:srgbClr val="6E9C37"/>
          </a:solidFill>
          <a:ln w="12700">
            <a:miter lim="400000"/>
          </a:ln>
        </p:spPr>
        <p:txBody>
          <a:bodyPr lIns="50800" tIns="50800" rIns="50800" bIns="50800" anchor="ctr"/>
          <a:lstStyle/>
          <a:p>
            <a:pPr defTabSz="825500">
              <a:defRPr sz="3200">
                <a:solidFill>
                  <a:srgbClr val="6D9B36"/>
                </a:solidFill>
                <a:latin typeface="Helvetica Neue Medium"/>
                <a:ea typeface="Helvetica Neue Medium"/>
                <a:cs typeface="Helvetica Neue Medium"/>
                <a:sym typeface="Helvetica Neue Medium"/>
              </a:defRPr>
            </a:pPr>
            <a:endParaRPr/>
          </a:p>
        </p:txBody>
      </p:sp>
      <p:sp>
        <p:nvSpPr>
          <p:cNvPr id="242" name="Part 1 - Learning from experience"/>
          <p:cNvSpPr txBox="1"/>
          <p:nvPr/>
        </p:nvSpPr>
        <p:spPr>
          <a:xfrm>
            <a:off x="67251" y="13413446"/>
            <a:ext cx="2962124" cy="3123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1400" b="1">
                <a:solidFill>
                  <a:srgbClr val="FFFFFF"/>
                </a:solidFill>
              </a:defRPr>
            </a:lvl1pPr>
          </a:lstStyle>
          <a:p>
            <a:r>
              <a:t>Part 1 - Learning from experience</a:t>
            </a:r>
          </a:p>
        </p:txBody>
      </p:sp>
      <p:sp>
        <p:nvSpPr>
          <p:cNvPr id="243"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44" name="Safeguarding Foundations"/>
          <p:cNvSpPr txBox="1"/>
          <p:nvPr/>
        </p:nvSpPr>
        <p:spPr>
          <a:xfrm>
            <a:off x="149553" y="63019"/>
            <a:ext cx="4303269" cy="523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825500">
              <a:defRPr sz="2800">
                <a:solidFill>
                  <a:srgbClr val="000000"/>
                </a:solidFill>
              </a:defRPr>
            </a:lvl1pPr>
          </a:lstStyle>
          <a:p>
            <a:r>
              <a:t>Safeguarding Foundations</a:t>
            </a:r>
          </a:p>
        </p:txBody>
      </p:sp>
      <p:sp>
        <p:nvSpPr>
          <p:cNvPr id="245" name="The case of Peter Bell and Neil Todd"/>
          <p:cNvSpPr txBox="1"/>
          <p:nvPr/>
        </p:nvSpPr>
        <p:spPr>
          <a:xfrm>
            <a:off x="149198" y="482006"/>
            <a:ext cx="7330784" cy="597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spcBef>
                <a:spcPts val="4500"/>
              </a:spcBef>
              <a:defRPr sz="3300" b="1">
                <a:solidFill>
                  <a:srgbClr val="D5D5D5"/>
                </a:solidFill>
              </a:defRPr>
            </a:lvl1pPr>
          </a:lstStyle>
          <a:p>
            <a:r>
              <a:t>The case of Peter Bell and Neil Todd</a:t>
            </a:r>
          </a:p>
        </p:txBody>
      </p:sp>
      <p:pic>
        <p:nvPicPr>
          <p:cNvPr id="246" name="logo.jpg" descr="logo.jpg"/>
          <p:cNvPicPr>
            <a:picLocks noChangeAspect="1"/>
          </p:cNvPicPr>
          <p:nvPr/>
        </p:nvPicPr>
        <p:blipFill>
          <a:blip r:embed="rId2"/>
          <a:stretch>
            <a:fillRect/>
          </a:stretch>
        </p:blipFill>
        <p:spPr>
          <a:xfrm>
            <a:off x="20330338" y="624478"/>
            <a:ext cx="3796966" cy="1456822"/>
          </a:xfrm>
          <a:prstGeom prst="rect">
            <a:avLst/>
          </a:prstGeom>
          <a:ln w="12700">
            <a:miter lim="400000"/>
          </a:ln>
        </p:spPr>
      </p:pic>
      <p:grpSp>
        <p:nvGrpSpPr>
          <p:cNvPr id="249" name="Group"/>
          <p:cNvGrpSpPr/>
          <p:nvPr/>
        </p:nvGrpSpPr>
        <p:grpSpPr>
          <a:xfrm>
            <a:off x="2380153" y="4161625"/>
            <a:ext cx="7387929" cy="7567611"/>
            <a:chOff x="0" y="0"/>
            <a:chExt cx="7387927" cy="7567610"/>
          </a:xfrm>
        </p:grpSpPr>
        <p:pic>
          <p:nvPicPr>
            <p:cNvPr id="247" name="31-8-peter-ball.png" descr="31-8-peter-ball.png"/>
            <p:cNvPicPr>
              <a:picLocks noChangeAspect="1"/>
            </p:cNvPicPr>
            <p:nvPr/>
          </p:nvPicPr>
          <p:blipFill>
            <a:blip r:embed="rId3"/>
            <a:stretch>
              <a:fillRect/>
            </a:stretch>
          </p:blipFill>
          <p:spPr>
            <a:xfrm>
              <a:off x="0" y="0"/>
              <a:ext cx="7387928" cy="6492954"/>
            </a:xfrm>
            <a:prstGeom prst="rect">
              <a:avLst/>
            </a:prstGeom>
            <a:ln w="25400" cap="flat">
              <a:noFill/>
              <a:miter lim="400000"/>
            </a:ln>
            <a:effectLst>
              <a:outerShdw blurRad="254000" dist="127000" dir="5400000" rotWithShape="0">
                <a:srgbClr val="000000">
                  <a:alpha val="70000"/>
                </a:srgbClr>
              </a:outerShdw>
            </a:effectLst>
          </p:spPr>
        </p:pic>
        <p:sp>
          <p:nvSpPr>
            <p:cNvPr id="248" name="Peter Ball, Suffragan Bishop of Lewes 1977 - 1992…"/>
            <p:cNvSpPr txBox="1"/>
            <p:nvPr/>
          </p:nvSpPr>
          <p:spPr>
            <a:xfrm>
              <a:off x="792153" y="6856410"/>
              <a:ext cx="5803621" cy="711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defTabSz="457200">
                <a:defRPr sz="1971">
                  <a:solidFill>
                    <a:srgbClr val="333333"/>
                  </a:solidFill>
                  <a:latin typeface="Helvetica"/>
                  <a:ea typeface="Helvetica"/>
                  <a:cs typeface="Helvetica"/>
                  <a:sym typeface="Helvetica"/>
                </a:defRPr>
              </a:pPr>
              <a:r>
                <a:t>Peter Ball, Suffragan Bishop of Lewes 1977 - 1992 </a:t>
              </a:r>
            </a:p>
            <a:p>
              <a:pPr defTabSz="457200">
                <a:defRPr sz="1971">
                  <a:solidFill>
                    <a:srgbClr val="333333"/>
                  </a:solidFill>
                  <a:latin typeface="Helvetica"/>
                  <a:ea typeface="Helvetica"/>
                  <a:cs typeface="Helvetica"/>
                  <a:sym typeface="Helvetica"/>
                </a:defRPr>
              </a:pPr>
              <a:r>
                <a:t>Diocesan Bishop of Gloucester 1992 - 1993</a:t>
              </a:r>
            </a:p>
          </p:txBody>
        </p:sp>
      </p:grpSp>
      <p:grpSp>
        <p:nvGrpSpPr>
          <p:cNvPr id="252" name="Group"/>
          <p:cNvGrpSpPr/>
          <p:nvPr/>
        </p:nvGrpSpPr>
        <p:grpSpPr>
          <a:xfrm>
            <a:off x="13295028" y="3513963"/>
            <a:ext cx="7387929" cy="2297609"/>
            <a:chOff x="0" y="0"/>
            <a:chExt cx="7387927" cy="2297608"/>
          </a:xfrm>
        </p:grpSpPr>
        <p:sp>
          <p:nvSpPr>
            <p:cNvPr id="250" name="Rectangle"/>
            <p:cNvSpPr/>
            <p:nvPr/>
          </p:nvSpPr>
          <p:spPr>
            <a:xfrm>
              <a:off x="0" y="0"/>
              <a:ext cx="7387928" cy="2297609"/>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51" name="Peter Ball was British bishop in the Church of England and…"/>
            <p:cNvSpPr txBox="1"/>
            <p:nvPr/>
          </p:nvSpPr>
          <p:spPr>
            <a:xfrm>
              <a:off x="228925" y="780504"/>
              <a:ext cx="6930075" cy="736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lgn="l" defTabSz="457200">
                <a:defRPr sz="2071">
                  <a:solidFill>
                    <a:srgbClr val="333333"/>
                  </a:solidFill>
                  <a:latin typeface="Helvetica"/>
                  <a:ea typeface="Helvetica"/>
                  <a:cs typeface="Helvetica"/>
                  <a:sym typeface="Helvetica"/>
                </a:defRPr>
              </a:pPr>
              <a:r>
                <a:t>Peter Ball was British bishop in the Church of England and</a:t>
              </a:r>
            </a:p>
            <a:p>
              <a:pPr defTabSz="457200">
                <a:defRPr sz="2071">
                  <a:solidFill>
                    <a:srgbClr val="333333"/>
                  </a:solidFill>
                  <a:latin typeface="Helvetica"/>
                  <a:ea typeface="Helvetica"/>
                  <a:cs typeface="Helvetica"/>
                  <a:sym typeface="Helvetica"/>
                </a:defRPr>
              </a:pPr>
              <a:r>
                <a:t> a convicted sex offender.</a:t>
              </a:r>
            </a:p>
          </p:txBody>
        </p:sp>
      </p:grpSp>
      <p:grpSp>
        <p:nvGrpSpPr>
          <p:cNvPr id="255" name="Group"/>
          <p:cNvGrpSpPr/>
          <p:nvPr/>
        </p:nvGrpSpPr>
        <p:grpSpPr>
          <a:xfrm>
            <a:off x="13295028" y="6617248"/>
            <a:ext cx="7387929" cy="2297610"/>
            <a:chOff x="0" y="0"/>
            <a:chExt cx="7387927" cy="2297608"/>
          </a:xfrm>
        </p:grpSpPr>
        <p:sp>
          <p:nvSpPr>
            <p:cNvPr id="253" name="Rectangle"/>
            <p:cNvSpPr/>
            <p:nvPr/>
          </p:nvSpPr>
          <p:spPr>
            <a:xfrm>
              <a:off x="0" y="0"/>
              <a:ext cx="7387928" cy="2297609"/>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54" name="1980 - Started a 'Give a Year to God' scheme in his…"/>
            <p:cNvSpPr txBox="1"/>
            <p:nvPr/>
          </p:nvSpPr>
          <p:spPr>
            <a:xfrm>
              <a:off x="617082" y="616523"/>
              <a:ext cx="6153764" cy="1054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defTabSz="457200">
                <a:defRPr sz="2072">
                  <a:solidFill>
                    <a:srgbClr val="333333"/>
                  </a:solidFill>
                  <a:latin typeface="Helvetica"/>
                  <a:ea typeface="Helvetica"/>
                  <a:cs typeface="Helvetica"/>
                  <a:sym typeface="Helvetica"/>
                </a:defRPr>
              </a:pPr>
              <a:r>
                <a:t>1980 - Started a 'Give a Year to God' scheme in his </a:t>
              </a:r>
            </a:p>
            <a:p>
              <a:pPr defTabSz="457200">
                <a:defRPr sz="2072">
                  <a:solidFill>
                    <a:srgbClr val="333333"/>
                  </a:solidFill>
                  <a:latin typeface="Helvetica"/>
                  <a:ea typeface="Helvetica"/>
                  <a:cs typeface="Helvetica"/>
                  <a:sym typeface="Helvetica"/>
                </a:defRPr>
              </a:pPr>
              <a:r>
                <a:t>own home and involved members in religious</a:t>
              </a:r>
            </a:p>
            <a:p>
              <a:pPr defTabSz="457200">
                <a:defRPr sz="2072">
                  <a:solidFill>
                    <a:srgbClr val="333333"/>
                  </a:solidFill>
                  <a:latin typeface="Helvetica"/>
                  <a:ea typeface="Helvetica"/>
                  <a:cs typeface="Helvetica"/>
                  <a:sym typeface="Helvetica"/>
                </a:defRPr>
              </a:pPr>
              <a:r>
                <a:t> rituals that involved acts of nudity.</a:t>
              </a:r>
            </a:p>
          </p:txBody>
        </p:sp>
      </p:grpSp>
      <p:grpSp>
        <p:nvGrpSpPr>
          <p:cNvPr id="258" name="Group"/>
          <p:cNvGrpSpPr/>
          <p:nvPr/>
        </p:nvGrpSpPr>
        <p:grpSpPr>
          <a:xfrm>
            <a:off x="13295028" y="9720535"/>
            <a:ext cx="7387929" cy="2297609"/>
            <a:chOff x="0" y="0"/>
            <a:chExt cx="7387927" cy="2297608"/>
          </a:xfrm>
        </p:grpSpPr>
        <p:sp>
          <p:nvSpPr>
            <p:cNvPr id="256" name="Rectangle"/>
            <p:cNvSpPr/>
            <p:nvPr/>
          </p:nvSpPr>
          <p:spPr>
            <a:xfrm>
              <a:off x="0" y="0"/>
              <a:ext cx="7387928" cy="2297609"/>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57" name="Sentenced in 2015, Ball admits the abuse of 18 young…"/>
            <p:cNvSpPr txBox="1"/>
            <p:nvPr/>
          </p:nvSpPr>
          <p:spPr>
            <a:xfrm>
              <a:off x="447606" y="770041"/>
              <a:ext cx="6492716" cy="736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defTabSz="457200">
                <a:defRPr sz="2072">
                  <a:solidFill>
                    <a:srgbClr val="333333"/>
                  </a:solidFill>
                  <a:latin typeface="Helvetica"/>
                  <a:ea typeface="Helvetica"/>
                  <a:cs typeface="Helvetica"/>
                  <a:sym typeface="Helvetica"/>
                </a:defRPr>
              </a:pPr>
              <a:r>
                <a:t>Sentenced in 2015, Ball admits the abuse of 18 young </a:t>
              </a:r>
            </a:p>
            <a:p>
              <a:pPr defTabSz="457200">
                <a:defRPr sz="2072">
                  <a:solidFill>
                    <a:srgbClr val="333333"/>
                  </a:solidFill>
                  <a:latin typeface="Helvetica"/>
                  <a:ea typeface="Helvetica"/>
                  <a:cs typeface="Helvetica"/>
                  <a:sym typeface="Helvetica"/>
                </a:defRPr>
              </a:pPr>
              <a:r>
                <a:t>men over a period of 15 years from 1977 to 1992</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249"/>
                                        </p:tgtEl>
                                        <p:attrNameLst>
                                          <p:attrName>style.visibility</p:attrName>
                                        </p:attrNameLst>
                                      </p:cBhvr>
                                      <p:to>
                                        <p:strVal val="visible"/>
                                      </p:to>
                                    </p:set>
                                    <p:anim calcmode="lin" valueType="num">
                                      <p:cBhvr>
                                        <p:cTn id="7" dur="1500" fill="hold"/>
                                        <p:tgtEl>
                                          <p:spTgt spid="249"/>
                                        </p:tgtEl>
                                        <p:attrNameLst>
                                          <p:attrName>ppt_w</p:attrName>
                                        </p:attrNameLst>
                                      </p:cBhvr>
                                      <p:tavLst>
                                        <p:tav tm="0">
                                          <p:val>
                                            <p:fltVal val="0"/>
                                          </p:val>
                                        </p:tav>
                                        <p:tav tm="100000">
                                          <p:val>
                                            <p:strVal val="#ppt_w"/>
                                          </p:val>
                                        </p:tav>
                                      </p:tavLst>
                                    </p:anim>
                                    <p:anim calcmode="lin" valueType="num">
                                      <p:cBhvr>
                                        <p:cTn id="8" dur="1500" fill="hold"/>
                                        <p:tgtEl>
                                          <p:spTgt spid="24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2" nodeType="clickEffect">
                                  <p:stCondLst>
                                    <p:cond delay="0"/>
                                  </p:stCondLst>
                                  <p:iterate>
                                    <p:tmAbs val="0"/>
                                  </p:iterate>
                                  <p:childTnLst>
                                    <p:set>
                                      <p:cBhvr>
                                        <p:cTn id="12" fill="hold"/>
                                        <p:tgtEl>
                                          <p:spTgt spid="252"/>
                                        </p:tgtEl>
                                        <p:attrNameLst>
                                          <p:attrName>style.visibility</p:attrName>
                                        </p:attrNameLst>
                                      </p:cBhvr>
                                      <p:to>
                                        <p:strVal val="visible"/>
                                      </p:to>
                                    </p:set>
                                    <p:anim calcmode="lin" valueType="num">
                                      <p:cBhvr>
                                        <p:cTn id="13" dur="1000" fill="hold"/>
                                        <p:tgtEl>
                                          <p:spTgt spid="252"/>
                                        </p:tgtEl>
                                        <p:attrNameLst>
                                          <p:attrName>ppt_x</p:attrName>
                                        </p:attrNameLst>
                                      </p:cBhvr>
                                      <p:tavLst>
                                        <p:tav tm="0">
                                          <p:val>
                                            <p:strVal val="1+#ppt_w/2"/>
                                          </p:val>
                                        </p:tav>
                                        <p:tav tm="100000">
                                          <p:val>
                                            <p:strVal val="#ppt_x"/>
                                          </p:val>
                                        </p:tav>
                                      </p:tavLst>
                                    </p:anim>
                                    <p:anim calcmode="lin" valueType="num">
                                      <p:cBhvr>
                                        <p:cTn id="14" dur="1000" fill="hold"/>
                                        <p:tgtEl>
                                          <p:spTgt spid="25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3" nodeType="clickEffect">
                                  <p:stCondLst>
                                    <p:cond delay="0"/>
                                  </p:stCondLst>
                                  <p:iterate>
                                    <p:tmAbs val="0"/>
                                  </p:iterate>
                                  <p:childTnLst>
                                    <p:set>
                                      <p:cBhvr>
                                        <p:cTn id="18" fill="hold"/>
                                        <p:tgtEl>
                                          <p:spTgt spid="255"/>
                                        </p:tgtEl>
                                        <p:attrNameLst>
                                          <p:attrName>style.visibility</p:attrName>
                                        </p:attrNameLst>
                                      </p:cBhvr>
                                      <p:to>
                                        <p:strVal val="visible"/>
                                      </p:to>
                                    </p:set>
                                    <p:anim calcmode="lin" valueType="num">
                                      <p:cBhvr>
                                        <p:cTn id="19" dur="1000" fill="hold"/>
                                        <p:tgtEl>
                                          <p:spTgt spid="255"/>
                                        </p:tgtEl>
                                        <p:attrNameLst>
                                          <p:attrName>ppt_x</p:attrName>
                                        </p:attrNameLst>
                                      </p:cBhvr>
                                      <p:tavLst>
                                        <p:tav tm="0">
                                          <p:val>
                                            <p:strVal val="1+#ppt_w/2"/>
                                          </p:val>
                                        </p:tav>
                                        <p:tav tm="100000">
                                          <p:val>
                                            <p:strVal val="#ppt_x"/>
                                          </p:val>
                                        </p:tav>
                                      </p:tavLst>
                                    </p:anim>
                                    <p:anim calcmode="lin" valueType="num">
                                      <p:cBhvr>
                                        <p:cTn id="20" dur="1000" fill="hold"/>
                                        <p:tgtEl>
                                          <p:spTgt spid="25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4" nodeType="clickEffect">
                                  <p:stCondLst>
                                    <p:cond delay="0"/>
                                  </p:stCondLst>
                                  <p:iterate>
                                    <p:tmAbs val="0"/>
                                  </p:iterate>
                                  <p:childTnLst>
                                    <p:set>
                                      <p:cBhvr>
                                        <p:cTn id="24" fill="hold"/>
                                        <p:tgtEl>
                                          <p:spTgt spid="258"/>
                                        </p:tgtEl>
                                        <p:attrNameLst>
                                          <p:attrName>style.visibility</p:attrName>
                                        </p:attrNameLst>
                                      </p:cBhvr>
                                      <p:to>
                                        <p:strVal val="visible"/>
                                      </p:to>
                                    </p:set>
                                    <p:anim calcmode="lin" valueType="num">
                                      <p:cBhvr>
                                        <p:cTn id="25" dur="1000" fill="hold"/>
                                        <p:tgtEl>
                                          <p:spTgt spid="258"/>
                                        </p:tgtEl>
                                        <p:attrNameLst>
                                          <p:attrName>ppt_x</p:attrName>
                                        </p:attrNameLst>
                                      </p:cBhvr>
                                      <p:tavLst>
                                        <p:tav tm="0">
                                          <p:val>
                                            <p:strVal val="1+#ppt_w/2"/>
                                          </p:val>
                                        </p:tav>
                                        <p:tav tm="100000">
                                          <p:val>
                                            <p:strVal val="#ppt_x"/>
                                          </p:val>
                                        </p:tav>
                                      </p:tavLst>
                                    </p:anim>
                                    <p:anim calcmode="lin" valueType="num">
                                      <p:cBhvr>
                                        <p:cTn id="26" dur="1000" fill="hold"/>
                                        <p:tgtEl>
                                          <p:spTgt spid="2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 grpId="1" animBg="1" advAuto="0"/>
      <p:bldP spid="252" grpId="2" animBg="1" advAuto="0"/>
      <p:bldP spid="255" grpId="3" animBg="1" advAuto="0"/>
      <p:bldP spid="258" grpId="4"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4A4B4"/>
        </a:solidFill>
        <a:effectLst/>
      </p:bgPr>
    </p:bg>
    <p:spTree>
      <p:nvGrpSpPr>
        <p:cNvPr id="1" name=""/>
        <p:cNvGrpSpPr/>
        <p:nvPr/>
      </p:nvGrpSpPr>
      <p:grpSpPr>
        <a:xfrm>
          <a:off x="0" y="0"/>
          <a:ext cx="0" cy="0"/>
          <a:chOff x="0" y="0"/>
          <a:chExt cx="0" cy="0"/>
        </a:xfrm>
      </p:grpSpPr>
      <p:sp>
        <p:nvSpPr>
          <p:cNvPr id="260" name="Rectangle"/>
          <p:cNvSpPr/>
          <p:nvPr/>
        </p:nvSpPr>
        <p:spPr>
          <a:xfrm>
            <a:off x="413" y="13450806"/>
            <a:ext cx="24383174" cy="390023"/>
          </a:xfrm>
          <a:prstGeom prst="rect">
            <a:avLst/>
          </a:prstGeom>
          <a:solidFill>
            <a:srgbClr val="929292"/>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61" name="Rounded Rectangle"/>
          <p:cNvSpPr/>
          <p:nvPr/>
        </p:nvSpPr>
        <p:spPr>
          <a:xfrm>
            <a:off x="-127000" y="13448673"/>
            <a:ext cx="2899073" cy="445090"/>
          </a:xfrm>
          <a:prstGeom prst="roundRect">
            <a:avLst>
              <a:gd name="adj" fmla="val 42800"/>
            </a:avLst>
          </a:prstGeom>
          <a:solidFill>
            <a:srgbClr val="6E9C37"/>
          </a:solidFill>
          <a:ln w="12700">
            <a:miter lim="400000"/>
          </a:ln>
        </p:spPr>
        <p:txBody>
          <a:bodyPr lIns="50800" tIns="50800" rIns="50800" bIns="50800" anchor="ctr"/>
          <a:lstStyle/>
          <a:p>
            <a:pPr defTabSz="825500">
              <a:defRPr sz="3200">
                <a:solidFill>
                  <a:srgbClr val="6D9B36"/>
                </a:solidFill>
                <a:latin typeface="Helvetica Neue Medium"/>
                <a:ea typeface="Helvetica Neue Medium"/>
                <a:cs typeface="Helvetica Neue Medium"/>
                <a:sym typeface="Helvetica Neue Medium"/>
              </a:defRPr>
            </a:pPr>
            <a:endParaRPr/>
          </a:p>
        </p:txBody>
      </p:sp>
      <p:sp>
        <p:nvSpPr>
          <p:cNvPr id="262" name="Part 1 - Learning from experience"/>
          <p:cNvSpPr txBox="1"/>
          <p:nvPr/>
        </p:nvSpPr>
        <p:spPr>
          <a:xfrm>
            <a:off x="67251" y="13413446"/>
            <a:ext cx="2962124" cy="3123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1400" b="1">
                <a:solidFill>
                  <a:srgbClr val="FFFFFF"/>
                </a:solidFill>
              </a:defRPr>
            </a:lvl1pPr>
          </a:lstStyle>
          <a:p>
            <a:r>
              <a:t>Part 1 - Learning from experience</a:t>
            </a:r>
          </a:p>
        </p:txBody>
      </p:sp>
      <p:sp>
        <p:nvSpPr>
          <p:cNvPr id="263"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64" name="Safeguarding Foundations"/>
          <p:cNvSpPr txBox="1"/>
          <p:nvPr/>
        </p:nvSpPr>
        <p:spPr>
          <a:xfrm>
            <a:off x="149553" y="63019"/>
            <a:ext cx="4303269" cy="523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825500">
              <a:defRPr sz="2800">
                <a:solidFill>
                  <a:srgbClr val="000000"/>
                </a:solidFill>
              </a:defRPr>
            </a:lvl1pPr>
          </a:lstStyle>
          <a:p>
            <a:r>
              <a:t>Safeguarding Foundations</a:t>
            </a:r>
          </a:p>
        </p:txBody>
      </p:sp>
      <p:sp>
        <p:nvSpPr>
          <p:cNvPr id="265" name="Neil Todd"/>
          <p:cNvSpPr txBox="1"/>
          <p:nvPr/>
        </p:nvSpPr>
        <p:spPr>
          <a:xfrm>
            <a:off x="149198" y="482006"/>
            <a:ext cx="1975943" cy="597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t>Neil Todd</a:t>
            </a:r>
          </a:p>
        </p:txBody>
      </p:sp>
      <p:pic>
        <p:nvPicPr>
          <p:cNvPr id="266" name="logo.jpg" descr="logo.jpg"/>
          <p:cNvPicPr>
            <a:picLocks noChangeAspect="1"/>
          </p:cNvPicPr>
          <p:nvPr/>
        </p:nvPicPr>
        <p:blipFill>
          <a:blip r:embed="rId4"/>
          <a:stretch>
            <a:fillRect/>
          </a:stretch>
        </p:blipFill>
        <p:spPr>
          <a:xfrm>
            <a:off x="20330338" y="624478"/>
            <a:ext cx="3796966" cy="1456822"/>
          </a:xfrm>
          <a:prstGeom prst="rect">
            <a:avLst/>
          </a:prstGeom>
          <a:ln w="12700">
            <a:miter lim="400000"/>
          </a:ln>
        </p:spPr>
      </p:pic>
      <p:grpSp>
        <p:nvGrpSpPr>
          <p:cNvPr id="269" name="Group"/>
          <p:cNvGrpSpPr/>
          <p:nvPr/>
        </p:nvGrpSpPr>
        <p:grpSpPr>
          <a:xfrm>
            <a:off x="760443" y="2861790"/>
            <a:ext cx="6494387" cy="9511648"/>
            <a:chOff x="0" y="0"/>
            <a:chExt cx="6494386" cy="9511647"/>
          </a:xfrm>
        </p:grpSpPr>
        <p:pic>
          <p:nvPicPr>
            <p:cNvPr id="267" name="neiltodd.jpg" descr="neiltodd.jpg"/>
            <p:cNvPicPr>
              <a:picLocks noChangeAspect="1"/>
            </p:cNvPicPr>
            <p:nvPr/>
          </p:nvPicPr>
          <p:blipFill>
            <a:blip r:embed="rId5"/>
            <a:stretch>
              <a:fillRect/>
            </a:stretch>
          </p:blipFill>
          <p:spPr>
            <a:xfrm>
              <a:off x="0" y="0"/>
              <a:ext cx="6494387" cy="9055265"/>
            </a:xfrm>
            <a:prstGeom prst="rect">
              <a:avLst/>
            </a:prstGeom>
            <a:ln w="12700" cap="flat">
              <a:noFill/>
              <a:miter lim="400000"/>
            </a:ln>
            <a:effectLst/>
          </p:spPr>
        </p:pic>
        <p:sp>
          <p:nvSpPr>
            <p:cNvPr id="268" name="Neil Todd"/>
            <p:cNvSpPr txBox="1"/>
            <p:nvPr/>
          </p:nvSpPr>
          <p:spPr>
            <a:xfrm>
              <a:off x="2591169" y="9079847"/>
              <a:ext cx="1312048" cy="431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l" defTabSz="457200">
                <a:defRPr sz="2271">
                  <a:solidFill>
                    <a:srgbClr val="333333"/>
                  </a:solidFill>
                  <a:latin typeface="Helvetica"/>
                  <a:ea typeface="Helvetica"/>
                  <a:cs typeface="Helvetica"/>
                  <a:sym typeface="Helvetica"/>
                </a:defRPr>
              </a:lvl1pPr>
            </a:lstStyle>
            <a:p>
              <a:r>
                <a:t>Neil Todd</a:t>
              </a:r>
            </a:p>
          </p:txBody>
        </p:sp>
      </p:grpSp>
      <p:grpSp>
        <p:nvGrpSpPr>
          <p:cNvPr id="272" name="Group"/>
          <p:cNvGrpSpPr/>
          <p:nvPr/>
        </p:nvGrpSpPr>
        <p:grpSpPr>
          <a:xfrm>
            <a:off x="8464554" y="4707654"/>
            <a:ext cx="7387928" cy="2297610"/>
            <a:chOff x="0" y="0"/>
            <a:chExt cx="7387927" cy="2297608"/>
          </a:xfrm>
        </p:grpSpPr>
        <p:sp>
          <p:nvSpPr>
            <p:cNvPr id="270" name="Rectangle"/>
            <p:cNvSpPr/>
            <p:nvPr/>
          </p:nvSpPr>
          <p:spPr>
            <a:xfrm>
              <a:off x="0" y="0"/>
              <a:ext cx="7387928" cy="2297609"/>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71" name="Wrote to Peter Ball in 1991 expressing his desire…"/>
            <p:cNvSpPr txBox="1"/>
            <p:nvPr/>
          </p:nvSpPr>
          <p:spPr>
            <a:xfrm>
              <a:off x="757990" y="780504"/>
              <a:ext cx="5871948" cy="736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defTabSz="457200">
                <a:defRPr sz="2071">
                  <a:solidFill>
                    <a:srgbClr val="333333"/>
                  </a:solidFill>
                  <a:latin typeface="Helvetica"/>
                  <a:ea typeface="Helvetica"/>
                  <a:cs typeface="Helvetica"/>
                  <a:sym typeface="Helvetica"/>
                </a:defRPr>
              </a:pPr>
              <a:r>
                <a:t>Wrote to Peter Ball in 1991 expressing his desire </a:t>
              </a:r>
            </a:p>
            <a:p>
              <a:pPr defTabSz="457200">
                <a:defRPr sz="2071">
                  <a:solidFill>
                    <a:srgbClr val="333333"/>
                  </a:solidFill>
                  <a:latin typeface="Helvetica"/>
                  <a:ea typeface="Helvetica"/>
                  <a:cs typeface="Helvetica"/>
                  <a:sym typeface="Helvetica"/>
                </a:defRPr>
              </a:pPr>
              <a:r>
                <a:t>to join a religious community.</a:t>
              </a:r>
            </a:p>
          </p:txBody>
        </p:sp>
      </p:grpSp>
      <p:grpSp>
        <p:nvGrpSpPr>
          <p:cNvPr id="275" name="Group"/>
          <p:cNvGrpSpPr/>
          <p:nvPr/>
        </p:nvGrpSpPr>
        <p:grpSpPr>
          <a:xfrm>
            <a:off x="16213731" y="4707654"/>
            <a:ext cx="7387928" cy="2297610"/>
            <a:chOff x="0" y="0"/>
            <a:chExt cx="7387927" cy="2297608"/>
          </a:xfrm>
        </p:grpSpPr>
        <p:sp>
          <p:nvSpPr>
            <p:cNvPr id="273" name="Rectangle"/>
            <p:cNvSpPr/>
            <p:nvPr/>
          </p:nvSpPr>
          <p:spPr>
            <a:xfrm>
              <a:off x="0" y="0"/>
              <a:ext cx="7387928" cy="2297609"/>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74" name="Peter Ball subjected him to abuse from…"/>
            <p:cNvSpPr txBox="1"/>
            <p:nvPr/>
          </p:nvSpPr>
          <p:spPr>
            <a:xfrm>
              <a:off x="1377026" y="780504"/>
              <a:ext cx="4633876" cy="736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defTabSz="457200">
                <a:defRPr sz="2072">
                  <a:solidFill>
                    <a:srgbClr val="333333"/>
                  </a:solidFill>
                  <a:latin typeface="Helvetica"/>
                  <a:ea typeface="Helvetica"/>
                  <a:cs typeface="Helvetica"/>
                  <a:sym typeface="Helvetica"/>
                </a:defRPr>
              </a:pPr>
              <a:r>
                <a:t>Peter Ball subjected him to abuse from</a:t>
              </a:r>
            </a:p>
            <a:p>
              <a:pPr defTabSz="457200">
                <a:defRPr sz="2072">
                  <a:solidFill>
                    <a:srgbClr val="333333"/>
                  </a:solidFill>
                  <a:latin typeface="Helvetica"/>
                  <a:ea typeface="Helvetica"/>
                  <a:cs typeface="Helvetica"/>
                  <a:sym typeface="Helvetica"/>
                </a:defRPr>
              </a:pPr>
              <a:r>
                <a:t> the first night in his house.</a:t>
              </a:r>
            </a:p>
          </p:txBody>
        </p:sp>
      </p:grpSp>
      <p:grpSp>
        <p:nvGrpSpPr>
          <p:cNvPr id="278" name="Group"/>
          <p:cNvGrpSpPr/>
          <p:nvPr/>
        </p:nvGrpSpPr>
        <p:grpSpPr>
          <a:xfrm>
            <a:off x="8464554" y="7810941"/>
            <a:ext cx="7387928" cy="2297609"/>
            <a:chOff x="0" y="0"/>
            <a:chExt cx="7387927" cy="2297608"/>
          </a:xfrm>
        </p:grpSpPr>
        <p:sp>
          <p:nvSpPr>
            <p:cNvPr id="276" name="Rectangle"/>
            <p:cNvSpPr/>
            <p:nvPr/>
          </p:nvSpPr>
          <p:spPr>
            <a:xfrm>
              <a:off x="0" y="0"/>
              <a:ext cx="7387928" cy="2297609"/>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77" name="Neil reported his abuse to senior figures in…"/>
            <p:cNvSpPr txBox="1"/>
            <p:nvPr/>
          </p:nvSpPr>
          <p:spPr>
            <a:xfrm>
              <a:off x="1047646" y="463004"/>
              <a:ext cx="5292635" cy="1371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defTabSz="457200">
                <a:defRPr sz="2072">
                  <a:solidFill>
                    <a:srgbClr val="333333"/>
                  </a:solidFill>
                  <a:latin typeface="Helvetica"/>
                  <a:ea typeface="Helvetica"/>
                  <a:cs typeface="Helvetica"/>
                  <a:sym typeface="Helvetica"/>
                </a:defRPr>
              </a:pPr>
              <a:r>
                <a:t>Neil reported his abuse to senior figures in</a:t>
              </a:r>
            </a:p>
            <a:p>
              <a:pPr defTabSz="457200">
                <a:defRPr sz="2072">
                  <a:solidFill>
                    <a:srgbClr val="333333"/>
                  </a:solidFill>
                  <a:latin typeface="Helvetica"/>
                  <a:ea typeface="Helvetica"/>
                  <a:cs typeface="Helvetica"/>
                  <a:sym typeface="Helvetica"/>
                </a:defRPr>
              </a:pPr>
              <a:r>
                <a:t> the Church of England,</a:t>
              </a:r>
            </a:p>
            <a:p>
              <a:pPr defTabSz="457200">
                <a:defRPr sz="2072">
                  <a:solidFill>
                    <a:srgbClr val="333333"/>
                  </a:solidFill>
                  <a:latin typeface="Helvetica"/>
                  <a:ea typeface="Helvetica"/>
                  <a:cs typeface="Helvetica"/>
                  <a:sym typeface="Helvetica"/>
                </a:defRPr>
              </a:pPr>
              <a:r>
                <a:t> but Peter Ball was not barred from ministry </a:t>
              </a:r>
            </a:p>
            <a:p>
              <a:pPr defTabSz="457200">
                <a:defRPr sz="2072">
                  <a:solidFill>
                    <a:srgbClr val="333333"/>
                  </a:solidFill>
                  <a:latin typeface="Helvetica"/>
                  <a:ea typeface="Helvetica"/>
                  <a:cs typeface="Helvetica"/>
                  <a:sym typeface="Helvetica"/>
                </a:defRPr>
              </a:pPr>
              <a:r>
                <a:t>and was merely cautioned by police in 1993.</a:t>
              </a:r>
            </a:p>
          </p:txBody>
        </p:sp>
      </p:grpSp>
      <p:grpSp>
        <p:nvGrpSpPr>
          <p:cNvPr id="281" name="Group"/>
          <p:cNvGrpSpPr/>
          <p:nvPr/>
        </p:nvGrpSpPr>
        <p:grpSpPr>
          <a:xfrm>
            <a:off x="16213731" y="7810941"/>
            <a:ext cx="7387928" cy="2297609"/>
            <a:chOff x="0" y="0"/>
            <a:chExt cx="7387927" cy="2297608"/>
          </a:xfrm>
        </p:grpSpPr>
        <p:sp>
          <p:nvSpPr>
            <p:cNvPr id="279" name="Rectangle"/>
            <p:cNvSpPr/>
            <p:nvPr/>
          </p:nvSpPr>
          <p:spPr>
            <a:xfrm>
              <a:off x="0" y="0"/>
              <a:ext cx="7387928" cy="2297609"/>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80" name="After a formal investigation is set up by Sussex police…"/>
            <p:cNvSpPr txBox="1"/>
            <p:nvPr/>
          </p:nvSpPr>
          <p:spPr>
            <a:xfrm>
              <a:off x="528746" y="621754"/>
              <a:ext cx="6330435" cy="1054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defTabSz="457200">
                <a:defRPr sz="2072">
                  <a:solidFill>
                    <a:srgbClr val="333333"/>
                  </a:solidFill>
                  <a:latin typeface="Helvetica"/>
                  <a:ea typeface="Helvetica"/>
                  <a:cs typeface="Helvetica"/>
                  <a:sym typeface="Helvetica"/>
                </a:defRPr>
              </a:pPr>
              <a:r>
                <a:t>After a formal investigation is set up by Sussex police</a:t>
              </a:r>
            </a:p>
            <a:p>
              <a:pPr defTabSz="457200">
                <a:defRPr sz="2072">
                  <a:solidFill>
                    <a:srgbClr val="333333"/>
                  </a:solidFill>
                  <a:latin typeface="Helvetica"/>
                  <a:ea typeface="Helvetica"/>
                  <a:cs typeface="Helvetica"/>
                  <a:sym typeface="Helvetica"/>
                </a:defRPr>
              </a:pPr>
              <a:r>
                <a:t> in July 2012, Neil dies in hospital following </a:t>
              </a:r>
            </a:p>
            <a:p>
              <a:pPr defTabSz="457200">
                <a:defRPr sz="2072">
                  <a:solidFill>
                    <a:srgbClr val="333333"/>
                  </a:solidFill>
                  <a:latin typeface="Helvetica"/>
                  <a:ea typeface="Helvetica"/>
                  <a:cs typeface="Helvetica"/>
                  <a:sym typeface="Helvetica"/>
                </a:defRPr>
              </a:pPr>
              <a:r>
                <a:t>a third suicide attempt in August of the same year.</a:t>
              </a:r>
            </a:p>
          </p:txBody>
        </p:sp>
      </p:grpSp>
      <p:pic>
        <p:nvPicPr>
          <p:cNvPr id="2" name="neil todd 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852483" y="10914227"/>
            <a:ext cx="609600" cy="609600"/>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269"/>
                                        </p:tgtEl>
                                        <p:attrNameLst>
                                          <p:attrName>style.visibility</p:attrName>
                                        </p:attrNameLst>
                                      </p:cBhvr>
                                      <p:to>
                                        <p:strVal val="visible"/>
                                      </p:to>
                                    </p:set>
                                    <p:anim calcmode="lin" valueType="num">
                                      <p:cBhvr>
                                        <p:cTn id="7" dur="1250" fill="hold"/>
                                        <p:tgtEl>
                                          <p:spTgt spid="269"/>
                                        </p:tgtEl>
                                        <p:attrNameLst>
                                          <p:attrName>ppt_w</p:attrName>
                                        </p:attrNameLst>
                                      </p:cBhvr>
                                      <p:tavLst>
                                        <p:tav tm="0">
                                          <p:val>
                                            <p:fltVal val="0"/>
                                          </p:val>
                                        </p:tav>
                                        <p:tav tm="100000">
                                          <p:val>
                                            <p:strVal val="#ppt_w"/>
                                          </p:val>
                                        </p:tav>
                                      </p:tavLst>
                                    </p:anim>
                                    <p:anim calcmode="lin" valueType="num">
                                      <p:cBhvr>
                                        <p:cTn id="8" dur="1250" fill="hold"/>
                                        <p:tgtEl>
                                          <p:spTgt spid="26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2" nodeType="clickEffect">
                                  <p:stCondLst>
                                    <p:cond delay="0"/>
                                  </p:stCondLst>
                                  <p:iterate>
                                    <p:tmAbs val="0"/>
                                  </p:iterate>
                                  <p:childTnLst>
                                    <p:set>
                                      <p:cBhvr>
                                        <p:cTn id="12" fill="hold"/>
                                        <p:tgtEl>
                                          <p:spTgt spid="272"/>
                                        </p:tgtEl>
                                        <p:attrNameLst>
                                          <p:attrName>style.visibility</p:attrName>
                                        </p:attrNameLst>
                                      </p:cBhvr>
                                      <p:to>
                                        <p:strVal val="visible"/>
                                      </p:to>
                                    </p:set>
                                    <p:anim calcmode="lin" valueType="num">
                                      <p:cBhvr>
                                        <p:cTn id="13" dur="1000" fill="hold"/>
                                        <p:tgtEl>
                                          <p:spTgt spid="272"/>
                                        </p:tgtEl>
                                        <p:attrNameLst>
                                          <p:attrName>ppt_x</p:attrName>
                                        </p:attrNameLst>
                                      </p:cBhvr>
                                      <p:tavLst>
                                        <p:tav tm="0">
                                          <p:val>
                                            <p:strVal val="#ppt_x"/>
                                          </p:val>
                                        </p:tav>
                                        <p:tav tm="100000">
                                          <p:val>
                                            <p:strVal val="#ppt_x"/>
                                          </p:val>
                                        </p:tav>
                                      </p:tavLst>
                                    </p:anim>
                                    <p:anim calcmode="lin" valueType="num">
                                      <p:cBhvr>
                                        <p:cTn id="14" dur="1000" fill="hold"/>
                                        <p:tgtEl>
                                          <p:spTgt spid="27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3" nodeType="clickEffect">
                                  <p:stCondLst>
                                    <p:cond delay="0"/>
                                  </p:stCondLst>
                                  <p:iterate>
                                    <p:tmAbs val="0"/>
                                  </p:iterate>
                                  <p:childTnLst>
                                    <p:set>
                                      <p:cBhvr>
                                        <p:cTn id="18" fill="hold"/>
                                        <p:tgtEl>
                                          <p:spTgt spid="275"/>
                                        </p:tgtEl>
                                        <p:attrNameLst>
                                          <p:attrName>style.visibility</p:attrName>
                                        </p:attrNameLst>
                                      </p:cBhvr>
                                      <p:to>
                                        <p:strVal val="visible"/>
                                      </p:to>
                                    </p:set>
                                    <p:anim calcmode="lin" valueType="num">
                                      <p:cBhvr>
                                        <p:cTn id="19" dur="1000" fill="hold"/>
                                        <p:tgtEl>
                                          <p:spTgt spid="275"/>
                                        </p:tgtEl>
                                        <p:attrNameLst>
                                          <p:attrName>ppt_x</p:attrName>
                                        </p:attrNameLst>
                                      </p:cBhvr>
                                      <p:tavLst>
                                        <p:tav tm="0">
                                          <p:val>
                                            <p:strVal val="1+#ppt_w/2"/>
                                          </p:val>
                                        </p:tav>
                                        <p:tav tm="100000">
                                          <p:val>
                                            <p:strVal val="#ppt_x"/>
                                          </p:val>
                                        </p:tav>
                                      </p:tavLst>
                                    </p:anim>
                                    <p:anim calcmode="lin" valueType="num">
                                      <p:cBhvr>
                                        <p:cTn id="20" dur="1000" fill="hold"/>
                                        <p:tgtEl>
                                          <p:spTgt spid="27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4" nodeType="clickEffect">
                                  <p:stCondLst>
                                    <p:cond delay="0"/>
                                  </p:stCondLst>
                                  <p:iterate>
                                    <p:tmAbs val="0"/>
                                  </p:iterate>
                                  <p:childTnLst>
                                    <p:set>
                                      <p:cBhvr>
                                        <p:cTn id="24" fill="hold"/>
                                        <p:tgtEl>
                                          <p:spTgt spid="278"/>
                                        </p:tgtEl>
                                        <p:attrNameLst>
                                          <p:attrName>style.visibility</p:attrName>
                                        </p:attrNameLst>
                                      </p:cBhvr>
                                      <p:to>
                                        <p:strVal val="visible"/>
                                      </p:to>
                                    </p:set>
                                    <p:anim calcmode="lin" valueType="num">
                                      <p:cBhvr>
                                        <p:cTn id="25" dur="1000" fill="hold"/>
                                        <p:tgtEl>
                                          <p:spTgt spid="278"/>
                                        </p:tgtEl>
                                        <p:attrNameLst>
                                          <p:attrName>ppt_x</p:attrName>
                                        </p:attrNameLst>
                                      </p:cBhvr>
                                      <p:tavLst>
                                        <p:tav tm="0">
                                          <p:val>
                                            <p:strVal val="#ppt_x"/>
                                          </p:val>
                                        </p:tav>
                                        <p:tav tm="100000">
                                          <p:val>
                                            <p:strVal val="#ppt_x"/>
                                          </p:val>
                                        </p:tav>
                                      </p:tavLst>
                                    </p:anim>
                                    <p:anim calcmode="lin" valueType="num">
                                      <p:cBhvr>
                                        <p:cTn id="26" dur="1000" fill="hold"/>
                                        <p:tgtEl>
                                          <p:spTgt spid="27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5" nodeType="clickEffect">
                                  <p:stCondLst>
                                    <p:cond delay="0"/>
                                  </p:stCondLst>
                                  <p:iterate>
                                    <p:tmAbs val="0"/>
                                  </p:iterate>
                                  <p:childTnLst>
                                    <p:set>
                                      <p:cBhvr>
                                        <p:cTn id="30" fill="hold"/>
                                        <p:tgtEl>
                                          <p:spTgt spid="281"/>
                                        </p:tgtEl>
                                        <p:attrNameLst>
                                          <p:attrName>style.visibility</p:attrName>
                                        </p:attrNameLst>
                                      </p:cBhvr>
                                      <p:to>
                                        <p:strVal val="visible"/>
                                      </p:to>
                                    </p:set>
                                    <p:anim calcmode="lin" valueType="num">
                                      <p:cBhvr>
                                        <p:cTn id="31" dur="1000" fill="hold"/>
                                        <p:tgtEl>
                                          <p:spTgt spid="281"/>
                                        </p:tgtEl>
                                        <p:attrNameLst>
                                          <p:attrName>ppt_x</p:attrName>
                                        </p:attrNameLst>
                                      </p:cBhvr>
                                      <p:tavLst>
                                        <p:tav tm="0">
                                          <p:val>
                                            <p:strVal val="1+#ppt_w/2"/>
                                          </p:val>
                                        </p:tav>
                                        <p:tav tm="100000">
                                          <p:val>
                                            <p:strVal val="#ppt_x"/>
                                          </p:val>
                                        </p:tav>
                                      </p:tavLst>
                                    </p:anim>
                                    <p:anim calcmode="lin" valueType="num">
                                      <p:cBhvr>
                                        <p:cTn id="32" dur="1000" fill="hold"/>
                                        <p:tgtEl>
                                          <p:spTgt spid="2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29422" fill="hold"/>
                                        <p:tgtEl>
                                          <p:spTgt spid="2"/>
                                        </p:tgtEl>
                                      </p:cBhvr>
                                    </p:cmd>
                                  </p:childTnLst>
                                </p:cTn>
                              </p:par>
                            </p:childTnLst>
                          </p:cTn>
                        </p:par>
                      </p:childTnLst>
                    </p:cTn>
                  </p:par>
                </p:childTnLst>
              </p:cTn>
              <p:nextCondLst>
                <p:cond evt="onClick" delay="0">
                  <p:tgtEl>
                    <p:spTgt spid="2"/>
                  </p:tgtEl>
                </p:cond>
              </p:nextCondLst>
            </p:seq>
            <p:audio>
              <p:cMediaNode vol="80000">
                <p:cTn id="38" fill="hold" display="0">
                  <p:stCondLst>
                    <p:cond delay="indefinite"/>
                  </p:stCondLst>
                  <p:endCondLst>
                    <p:cond evt="onStopAudio" delay="0">
                      <p:tgtEl>
                        <p:sldTgt/>
                      </p:tgtEl>
                    </p:cond>
                  </p:endCondLst>
                </p:cTn>
                <p:tgtEl>
                  <p:spTgt spid="2"/>
                </p:tgtEl>
              </p:cMediaNode>
            </p:audio>
          </p:childTnLst>
        </p:cTn>
      </p:par>
    </p:tnLst>
    <p:bldLst>
      <p:bldP spid="269" grpId="1" animBg="1" advAuto="0"/>
      <p:bldP spid="272" grpId="2" animBg="1" advAuto="0"/>
      <p:bldP spid="275" grpId="3" animBg="1" advAuto="0"/>
      <p:bldP spid="278" grpId="4" animBg="1" advAuto="0"/>
      <p:bldP spid="281" grpId="5"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 name="reports.jpg" descr="reports.jpg"/>
          <p:cNvPicPr>
            <a:picLocks noChangeAspect="1"/>
          </p:cNvPicPr>
          <p:nvPr/>
        </p:nvPicPr>
        <p:blipFill>
          <a:blip r:embed="rId2"/>
          <a:stretch>
            <a:fillRect/>
          </a:stretch>
        </p:blipFill>
        <p:spPr>
          <a:xfrm>
            <a:off x="0" y="21365"/>
            <a:ext cx="24384001" cy="16256001"/>
          </a:xfrm>
          <a:prstGeom prst="rect">
            <a:avLst/>
          </a:prstGeom>
          <a:ln w="12700">
            <a:miter lim="400000"/>
          </a:ln>
        </p:spPr>
      </p:pic>
      <p:sp>
        <p:nvSpPr>
          <p:cNvPr id="284" name="Rectangle"/>
          <p:cNvSpPr/>
          <p:nvPr/>
        </p:nvSpPr>
        <p:spPr>
          <a:xfrm>
            <a:off x="413" y="13450806"/>
            <a:ext cx="24383174" cy="390023"/>
          </a:xfrm>
          <a:prstGeom prst="rect">
            <a:avLst/>
          </a:prstGeom>
          <a:solidFill>
            <a:srgbClr val="929292"/>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85" name="Rounded Rectangle"/>
          <p:cNvSpPr/>
          <p:nvPr/>
        </p:nvSpPr>
        <p:spPr>
          <a:xfrm>
            <a:off x="-127000" y="13448673"/>
            <a:ext cx="3378399" cy="445090"/>
          </a:xfrm>
          <a:prstGeom prst="roundRect">
            <a:avLst>
              <a:gd name="adj" fmla="val 42800"/>
            </a:avLst>
          </a:prstGeom>
          <a:solidFill>
            <a:srgbClr val="6E9C37"/>
          </a:solidFill>
          <a:ln w="12700">
            <a:miter lim="400000"/>
          </a:ln>
        </p:spPr>
        <p:txBody>
          <a:bodyPr lIns="50800" tIns="50800" rIns="50800" bIns="50800" anchor="ctr"/>
          <a:lstStyle/>
          <a:p>
            <a:pPr defTabSz="825500">
              <a:defRPr sz="3200">
                <a:solidFill>
                  <a:srgbClr val="6D9B36"/>
                </a:solidFill>
                <a:latin typeface="Helvetica Neue Medium"/>
                <a:ea typeface="Helvetica Neue Medium"/>
                <a:cs typeface="Helvetica Neue Medium"/>
                <a:sym typeface="Helvetica Neue Medium"/>
              </a:defRPr>
            </a:pPr>
            <a:endParaRPr/>
          </a:p>
        </p:txBody>
      </p:sp>
      <p:sp>
        <p:nvSpPr>
          <p:cNvPr id="286" name="Part 1 - Learning from experience"/>
          <p:cNvSpPr txBox="1"/>
          <p:nvPr/>
        </p:nvSpPr>
        <p:spPr>
          <a:xfrm>
            <a:off x="67251" y="13413446"/>
            <a:ext cx="2962124" cy="3123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1400" b="1">
                <a:solidFill>
                  <a:srgbClr val="FFFFFF"/>
                </a:solidFill>
              </a:defRPr>
            </a:lvl1pPr>
          </a:lstStyle>
          <a:p>
            <a:r>
              <a:t>Part 1 - Learning from experience</a:t>
            </a:r>
          </a:p>
        </p:txBody>
      </p:sp>
      <p:sp>
        <p:nvSpPr>
          <p:cNvPr id="287"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88" name="Safeguarding Foundations"/>
          <p:cNvSpPr txBox="1"/>
          <p:nvPr/>
        </p:nvSpPr>
        <p:spPr>
          <a:xfrm>
            <a:off x="149553" y="63019"/>
            <a:ext cx="4303269" cy="523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825500">
              <a:defRPr sz="2800">
                <a:solidFill>
                  <a:srgbClr val="000000"/>
                </a:solidFill>
              </a:defRPr>
            </a:lvl1pPr>
          </a:lstStyle>
          <a:p>
            <a:r>
              <a:t>Safeguarding Foundations</a:t>
            </a:r>
          </a:p>
        </p:txBody>
      </p:sp>
      <p:sp>
        <p:nvSpPr>
          <p:cNvPr id="289" name="Quotations from the Peter Ball case review"/>
          <p:cNvSpPr txBox="1"/>
          <p:nvPr/>
        </p:nvSpPr>
        <p:spPr>
          <a:xfrm>
            <a:off x="149198" y="482006"/>
            <a:ext cx="8658493" cy="597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t>Quotations from the Peter Ball case review</a:t>
            </a:r>
          </a:p>
        </p:txBody>
      </p:sp>
      <p:pic>
        <p:nvPicPr>
          <p:cNvPr id="290"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grpSp>
        <p:nvGrpSpPr>
          <p:cNvPr id="293" name="Group"/>
          <p:cNvGrpSpPr/>
          <p:nvPr/>
        </p:nvGrpSpPr>
        <p:grpSpPr>
          <a:xfrm>
            <a:off x="5010089" y="2399108"/>
            <a:ext cx="14363822" cy="10017989"/>
            <a:chOff x="0" y="0"/>
            <a:chExt cx="14363820" cy="10017988"/>
          </a:xfrm>
        </p:grpSpPr>
        <p:sp>
          <p:nvSpPr>
            <p:cNvPr id="291" name="Rounded Rectangle"/>
            <p:cNvSpPr/>
            <p:nvPr/>
          </p:nvSpPr>
          <p:spPr>
            <a:xfrm>
              <a:off x="0" y="0"/>
              <a:ext cx="14363821" cy="10017989"/>
            </a:xfrm>
            <a:prstGeom prst="roundRect">
              <a:avLst>
                <a:gd name="adj" fmla="val 7236"/>
              </a:avLst>
            </a:prstGeom>
            <a:solidFill>
              <a:srgbClr val="FFFFFF"/>
            </a:solidFill>
            <a:ln w="12700" cap="flat">
              <a:noFill/>
              <a:miter lim="400000"/>
            </a:ln>
            <a:effectLst>
              <a:outerShdw blurRad="431800" dist="216308" dir="5400000" rotWithShape="0">
                <a:srgbClr val="000000">
                  <a:alpha val="50000"/>
                </a:srgbClr>
              </a:outerShdw>
            </a:effectLst>
          </p:spPr>
          <p:txBody>
            <a:bodyPr wrap="square" lIns="50800" tIns="50800" rIns="50800" bIns="50800" numCol="1" anchor="ctr">
              <a:noAutofit/>
            </a:bodyPr>
            <a:lstStyle/>
            <a:p>
              <a:pPr defTabSz="825500">
                <a:defRPr sz="3500">
                  <a:solidFill>
                    <a:srgbClr val="000000"/>
                  </a:solidFill>
                  <a:latin typeface="Helvetica Neue Medium"/>
                  <a:ea typeface="Helvetica Neue Medium"/>
                  <a:cs typeface="Helvetica Neue Medium"/>
                  <a:sym typeface="Helvetica Neue Medium"/>
                </a:defRPr>
              </a:pPr>
              <a:endParaRPr/>
            </a:p>
          </p:txBody>
        </p:sp>
        <p:sp>
          <p:nvSpPr>
            <p:cNvPr id="292" name="“Peter Ball abused his faith and his Church, appearing outwardly as a good and holy man while actively harming others. He abused the faith that people rightly had in him as a leader in the Church, and most importantly he abused the faith of those who sou"/>
            <p:cNvSpPr txBox="1"/>
            <p:nvPr/>
          </p:nvSpPr>
          <p:spPr>
            <a:xfrm>
              <a:off x="1769634" y="1087376"/>
              <a:ext cx="10824552" cy="7416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gn="l" defTabSz="457200">
                <a:defRPr sz="2700" i="1">
                  <a:solidFill>
                    <a:srgbClr val="333333"/>
                  </a:solidFill>
                  <a:latin typeface="Helvetica"/>
                  <a:ea typeface="Helvetica"/>
                  <a:cs typeface="Helvetica"/>
                  <a:sym typeface="Helvetica"/>
                </a:defRPr>
              </a:pPr>
              <a:r>
                <a:t>“Peter Ball abused his faith and his Church, appearing outwardly as a good and holy man while actively harming others. He abused the faith that people rightly had in him as a leader in the Church, and most importantly he abused the faith of those who sought spiritual guidance from him, and instead found hurt, deceit, and manipulation.”</a:t>
              </a:r>
              <a:endParaRPr i="0"/>
            </a:p>
            <a:p>
              <a:pPr lvl="1" algn="l" defTabSz="457200">
                <a:defRPr sz="2700" b="1">
                  <a:solidFill>
                    <a:srgbClr val="333333"/>
                  </a:solidFill>
                  <a:latin typeface="Helvetica"/>
                  <a:ea typeface="Helvetica"/>
                  <a:cs typeface="Helvetica"/>
                  <a:sym typeface="Helvetica"/>
                </a:defRPr>
              </a:pPr>
              <a:r>
                <a:t>Dame Moira Gibb (2017)</a:t>
              </a:r>
            </a:p>
            <a:p>
              <a:pPr algn="l" defTabSz="457200">
                <a:defRPr sz="2700">
                  <a:solidFill>
                    <a:srgbClr val="333333"/>
                  </a:solidFill>
                  <a:latin typeface="Helvetica"/>
                  <a:ea typeface="Helvetica"/>
                  <a:cs typeface="Helvetica"/>
                  <a:sym typeface="Helvetica"/>
                </a:defRPr>
              </a:pPr>
              <a:endParaRPr/>
            </a:p>
            <a:p>
              <a:pPr algn="l" defTabSz="457200">
                <a:defRPr sz="2700" i="1">
                  <a:solidFill>
                    <a:srgbClr val="333333"/>
                  </a:solidFill>
                  <a:latin typeface="Helvetica"/>
                  <a:ea typeface="Helvetica"/>
                  <a:cs typeface="Helvetica"/>
                  <a:sym typeface="Helvetica"/>
                </a:defRPr>
              </a:pPr>
              <a:r>
                <a:t>“If a charlatan with an insatiable appetite for abuse wanted to secure a continuous supply of vulnerable young victims, there was no better way of achieving this than by founding a religious order not subject to any external supervision, and by making his victims' participation in the abuse a religious duty obligated by their oath of absolute obedience…. Most of all, however, Peter Ball found in his fellow bishops in the Church of England the perfect accomplices, prepared to turn a blind eye to his abuse over many decades, to collude in the lie that the abuse of Neil Todd was an uncharacteristic aberration, to cast doubt on his guilt, to smear his victims, and to rehabilitate him.”</a:t>
              </a:r>
              <a:endParaRPr i="0"/>
            </a:p>
            <a:p>
              <a:pPr lvl="1" algn="l" defTabSz="457200">
                <a:defRPr sz="2700" b="1">
                  <a:solidFill>
                    <a:srgbClr val="333333"/>
                  </a:solidFill>
                  <a:latin typeface="Helvetica"/>
                  <a:ea typeface="Helvetica"/>
                  <a:cs typeface="Helvetica"/>
                  <a:sym typeface="Helvetica"/>
                </a:defRPr>
              </a:pPr>
              <a:r>
                <a:t>Richard Scorer, Lawyer to abuse survivors (2020)</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293"/>
                                        </p:tgtEl>
                                        <p:attrNameLst>
                                          <p:attrName>style.visibility</p:attrName>
                                        </p:attrNameLst>
                                      </p:cBhvr>
                                      <p:to>
                                        <p:strVal val="visible"/>
                                      </p:to>
                                    </p:set>
                                    <p:anim calcmode="lin" valueType="num">
                                      <p:cBhvr>
                                        <p:cTn id="7" dur="700" fill="hold"/>
                                        <p:tgtEl>
                                          <p:spTgt spid="293"/>
                                        </p:tgtEl>
                                        <p:attrNameLst>
                                          <p:attrName>ppt_x</p:attrName>
                                        </p:attrNameLst>
                                      </p:cBhvr>
                                      <p:tavLst>
                                        <p:tav tm="0">
                                          <p:val>
                                            <p:strVal val="0-#ppt_w/2"/>
                                          </p:val>
                                        </p:tav>
                                        <p:tav tm="100000">
                                          <p:val>
                                            <p:strVal val="#ppt_x"/>
                                          </p:val>
                                        </p:tav>
                                      </p:tavLst>
                                    </p:anim>
                                    <p:anim calcmode="lin" valueType="num">
                                      <p:cBhvr>
                                        <p:cTn id="8" dur="700" fill="hold"/>
                                        <p:tgtEl>
                                          <p:spTgt spid="2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 grpId="1"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 name="trauma.jpg" descr="trauma.jpg"/>
          <p:cNvPicPr>
            <a:picLocks noChangeAspect="1"/>
          </p:cNvPicPr>
          <p:nvPr/>
        </p:nvPicPr>
        <p:blipFill>
          <a:blip r:embed="rId2"/>
          <a:stretch>
            <a:fillRect/>
          </a:stretch>
        </p:blipFill>
        <p:spPr>
          <a:xfrm>
            <a:off x="6723" y="25848"/>
            <a:ext cx="24370554" cy="16247035"/>
          </a:xfrm>
          <a:prstGeom prst="rect">
            <a:avLst/>
          </a:prstGeom>
          <a:ln w="12700">
            <a:miter lim="400000"/>
          </a:ln>
        </p:spPr>
      </p:pic>
      <p:sp>
        <p:nvSpPr>
          <p:cNvPr id="296" name="Rectangle"/>
          <p:cNvSpPr/>
          <p:nvPr/>
        </p:nvSpPr>
        <p:spPr>
          <a:xfrm>
            <a:off x="413" y="13450806"/>
            <a:ext cx="24383174" cy="390023"/>
          </a:xfrm>
          <a:prstGeom prst="rect">
            <a:avLst/>
          </a:prstGeom>
          <a:solidFill>
            <a:srgbClr val="929292"/>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97" name="Rounded Rectangle"/>
          <p:cNvSpPr/>
          <p:nvPr/>
        </p:nvSpPr>
        <p:spPr>
          <a:xfrm>
            <a:off x="-127000" y="13448673"/>
            <a:ext cx="3859411" cy="445090"/>
          </a:xfrm>
          <a:prstGeom prst="roundRect">
            <a:avLst>
              <a:gd name="adj" fmla="val 42800"/>
            </a:avLst>
          </a:prstGeom>
          <a:solidFill>
            <a:srgbClr val="6E9C37"/>
          </a:solidFill>
          <a:ln w="12700">
            <a:miter lim="400000"/>
          </a:ln>
        </p:spPr>
        <p:txBody>
          <a:bodyPr lIns="50800" tIns="50800" rIns="50800" bIns="50800" anchor="ctr"/>
          <a:lstStyle/>
          <a:p>
            <a:pPr defTabSz="825500">
              <a:defRPr sz="3200">
                <a:solidFill>
                  <a:srgbClr val="6D9B36"/>
                </a:solidFill>
                <a:latin typeface="Helvetica Neue Medium"/>
                <a:ea typeface="Helvetica Neue Medium"/>
                <a:cs typeface="Helvetica Neue Medium"/>
                <a:sym typeface="Helvetica Neue Medium"/>
              </a:defRPr>
            </a:pPr>
            <a:endParaRPr/>
          </a:p>
        </p:txBody>
      </p:sp>
      <p:sp>
        <p:nvSpPr>
          <p:cNvPr id="298" name="Part 1 - Learning from experience"/>
          <p:cNvSpPr txBox="1"/>
          <p:nvPr/>
        </p:nvSpPr>
        <p:spPr>
          <a:xfrm>
            <a:off x="67251" y="13413446"/>
            <a:ext cx="2962124" cy="3123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1400" b="1">
                <a:solidFill>
                  <a:srgbClr val="FFFFFF"/>
                </a:solidFill>
              </a:defRPr>
            </a:lvl1pPr>
          </a:lstStyle>
          <a:p>
            <a:r>
              <a:t>Part 1 - Learning from experience</a:t>
            </a:r>
          </a:p>
        </p:txBody>
      </p:sp>
      <p:sp>
        <p:nvSpPr>
          <p:cNvPr id="299"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300" name="Safeguarding Foundations"/>
          <p:cNvSpPr txBox="1"/>
          <p:nvPr/>
        </p:nvSpPr>
        <p:spPr>
          <a:xfrm>
            <a:off x="149553" y="63019"/>
            <a:ext cx="4303269" cy="523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825500">
              <a:defRPr sz="2800">
                <a:solidFill>
                  <a:srgbClr val="000000"/>
                </a:solidFill>
              </a:defRPr>
            </a:lvl1pPr>
          </a:lstStyle>
          <a:p>
            <a:r>
              <a:t>Safeguarding Foundations</a:t>
            </a:r>
          </a:p>
        </p:txBody>
      </p:sp>
      <p:sp>
        <p:nvSpPr>
          <p:cNvPr id="301" name="Reflections"/>
          <p:cNvSpPr txBox="1"/>
          <p:nvPr/>
        </p:nvSpPr>
        <p:spPr>
          <a:xfrm>
            <a:off x="149198" y="482006"/>
            <a:ext cx="2379956" cy="597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t>Reflections</a:t>
            </a:r>
          </a:p>
        </p:txBody>
      </p:sp>
      <p:pic>
        <p:nvPicPr>
          <p:cNvPr id="302"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sp>
        <p:nvSpPr>
          <p:cNvPr id="303" name="A lack of transparency and accountability…"/>
          <p:cNvSpPr txBox="1"/>
          <p:nvPr/>
        </p:nvSpPr>
        <p:spPr>
          <a:xfrm>
            <a:off x="1696847" y="3829053"/>
            <a:ext cx="21989654" cy="7874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marL="1055687" indent="-1055687" algn="l" defTabSz="457200">
              <a:buSzPct val="100000"/>
              <a:buAutoNum type="alphaLcParenR"/>
              <a:defRPr sz="5700">
                <a:solidFill>
                  <a:srgbClr val="FFFFFF"/>
                </a:solidFill>
                <a:effectLst>
                  <a:outerShdw blurRad="12700" dist="35921" dir="2700000" rotWithShape="0">
                    <a:srgbClr val="000000"/>
                  </a:outerShdw>
                </a:effectLst>
                <a:latin typeface="Helvetica"/>
                <a:ea typeface="Helvetica"/>
                <a:cs typeface="Helvetica"/>
                <a:sym typeface="Helvetica"/>
              </a:defRPr>
            </a:pPr>
            <a:r>
              <a:t>A lack of transparency and accountability</a:t>
            </a:r>
          </a:p>
          <a:p>
            <a:pPr algn="l" defTabSz="457200">
              <a:defRPr sz="5700">
                <a:solidFill>
                  <a:srgbClr val="FFFFFF"/>
                </a:solidFill>
                <a:effectLst>
                  <a:outerShdw blurRad="12700" dist="35921" dir="2700000" rotWithShape="0">
                    <a:srgbClr val="000000"/>
                  </a:outerShdw>
                </a:effectLst>
                <a:latin typeface="Helvetica"/>
                <a:ea typeface="Helvetica"/>
                <a:cs typeface="Helvetica"/>
                <a:sym typeface="Helvetica"/>
              </a:defRPr>
            </a:pPr>
            <a:endParaRPr/>
          </a:p>
          <a:p>
            <a:pPr algn="l" defTabSz="457200">
              <a:defRPr sz="5700">
                <a:solidFill>
                  <a:srgbClr val="FFFFFF"/>
                </a:solidFill>
                <a:effectLst>
                  <a:outerShdw blurRad="12700" dist="35921" dir="2700000" rotWithShape="0">
                    <a:srgbClr val="000000"/>
                  </a:outerShdw>
                </a:effectLst>
                <a:latin typeface="Helvetica"/>
                <a:ea typeface="Helvetica"/>
                <a:cs typeface="Helvetica"/>
                <a:sym typeface="Helvetica"/>
              </a:defRPr>
            </a:pPr>
            <a:r>
              <a:t>b) Unquestioned exercise of power and authority</a:t>
            </a:r>
          </a:p>
          <a:p>
            <a:pPr algn="l" defTabSz="457200">
              <a:defRPr sz="5700">
                <a:solidFill>
                  <a:srgbClr val="FFFFFF"/>
                </a:solidFill>
                <a:effectLst>
                  <a:outerShdw blurRad="12700" dist="35921" dir="2700000" rotWithShape="0">
                    <a:srgbClr val="000000"/>
                  </a:outerShdw>
                </a:effectLst>
                <a:latin typeface="Helvetica"/>
                <a:ea typeface="Helvetica"/>
                <a:cs typeface="Helvetica"/>
                <a:sym typeface="Helvetica"/>
              </a:defRPr>
            </a:pPr>
            <a:endParaRPr/>
          </a:p>
          <a:p>
            <a:pPr algn="l" defTabSz="457200">
              <a:defRPr sz="5700">
                <a:solidFill>
                  <a:srgbClr val="FFFFFF"/>
                </a:solidFill>
                <a:effectLst>
                  <a:outerShdw blurRad="12700" dist="35921" dir="2700000" rotWithShape="0">
                    <a:srgbClr val="000000"/>
                  </a:outerShdw>
                </a:effectLst>
                <a:latin typeface="Helvetica"/>
                <a:ea typeface="Helvetica"/>
                <a:cs typeface="Helvetica"/>
                <a:sym typeface="Helvetica"/>
              </a:defRPr>
            </a:pPr>
            <a:r>
              <a:t>c) Use of scripture and theology to justify abuse</a:t>
            </a:r>
          </a:p>
          <a:p>
            <a:pPr algn="l" defTabSz="457200">
              <a:defRPr sz="5700">
                <a:solidFill>
                  <a:srgbClr val="FFFFFF"/>
                </a:solidFill>
                <a:effectLst>
                  <a:outerShdw blurRad="12700" dist="35921" dir="2700000" rotWithShape="0">
                    <a:srgbClr val="000000"/>
                  </a:outerShdw>
                </a:effectLst>
                <a:latin typeface="Helvetica"/>
                <a:ea typeface="Helvetica"/>
                <a:cs typeface="Helvetica"/>
                <a:sym typeface="Helvetica"/>
              </a:defRPr>
            </a:pPr>
            <a:endParaRPr/>
          </a:p>
          <a:p>
            <a:pPr algn="l" defTabSz="457200">
              <a:defRPr sz="5700">
                <a:solidFill>
                  <a:srgbClr val="FFFFFF"/>
                </a:solidFill>
                <a:effectLst>
                  <a:outerShdw blurRad="12700" dist="35921" dir="2700000" rotWithShape="0">
                    <a:srgbClr val="000000"/>
                  </a:outerShdw>
                </a:effectLst>
                <a:latin typeface="Helvetica"/>
                <a:ea typeface="Helvetica"/>
                <a:cs typeface="Helvetica"/>
                <a:sym typeface="Helvetica"/>
              </a:defRPr>
            </a:pPr>
            <a:r>
              <a:t>d) The trivialisation of allegations, resulting in the silencing of victims</a:t>
            </a:r>
          </a:p>
          <a:p>
            <a:pPr algn="l" defTabSz="457200">
              <a:defRPr sz="5700">
                <a:solidFill>
                  <a:srgbClr val="FFFFFF"/>
                </a:solidFill>
                <a:effectLst>
                  <a:outerShdw blurRad="12700" dist="35921" dir="2700000" rotWithShape="0">
                    <a:srgbClr val="000000"/>
                  </a:outerShdw>
                </a:effectLst>
                <a:latin typeface="Helvetica"/>
                <a:ea typeface="Helvetica"/>
                <a:cs typeface="Helvetica"/>
                <a:sym typeface="Helvetica"/>
              </a:defRPr>
            </a:pPr>
            <a:endParaRPr/>
          </a:p>
          <a:p>
            <a:pPr algn="l" defTabSz="457200">
              <a:defRPr sz="5700">
                <a:solidFill>
                  <a:srgbClr val="FFFFFF"/>
                </a:solidFill>
                <a:effectLst>
                  <a:outerShdw blurRad="12700" dist="35921" dir="2700000" rotWithShape="0">
                    <a:srgbClr val="000000"/>
                  </a:outerShdw>
                </a:effectLst>
                <a:latin typeface="Helvetica"/>
                <a:ea typeface="Helvetica"/>
                <a:cs typeface="Helvetica"/>
                <a:sym typeface="Helvetica"/>
              </a:defRPr>
            </a:pPr>
            <a:r>
              <a:t>e) Tribalism</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303"/>
                                        </p:tgtEl>
                                        <p:attrNameLst>
                                          <p:attrName>style.visibility</p:attrName>
                                        </p:attrNameLst>
                                      </p:cBhvr>
                                      <p:to>
                                        <p:strVal val="visible"/>
                                      </p:to>
                                    </p:set>
                                    <p:anim calcmode="lin" valueType="num">
                                      <p:cBhvr>
                                        <p:cTn id="7" dur="1250" fill="hold"/>
                                        <p:tgtEl>
                                          <p:spTgt spid="303"/>
                                        </p:tgtEl>
                                        <p:attrNameLst>
                                          <p:attrName>ppt_w</p:attrName>
                                        </p:attrNameLst>
                                      </p:cBhvr>
                                      <p:tavLst>
                                        <p:tav tm="0">
                                          <p:val>
                                            <p:fltVal val="0"/>
                                          </p:val>
                                        </p:tav>
                                        <p:tav tm="100000">
                                          <p:val>
                                            <p:strVal val="#ppt_w"/>
                                          </p:val>
                                        </p:tav>
                                      </p:tavLst>
                                    </p:anim>
                                    <p:anim calcmode="lin" valueType="num">
                                      <p:cBhvr>
                                        <p:cTn id="8" dur="1250" fill="hold"/>
                                        <p:tgtEl>
                                          <p:spTgt spid="30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 grpId="1"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 name="blackwomanupset.jpg" descr="blackwomanupset.jpg"/>
          <p:cNvPicPr>
            <a:picLocks noChangeAspect="1"/>
          </p:cNvPicPr>
          <p:nvPr/>
        </p:nvPicPr>
        <p:blipFill>
          <a:blip r:embed="rId2"/>
          <a:stretch>
            <a:fillRect/>
          </a:stretch>
        </p:blipFill>
        <p:spPr>
          <a:xfrm>
            <a:off x="-72589" y="-180909"/>
            <a:ext cx="24529178" cy="16352786"/>
          </a:xfrm>
          <a:prstGeom prst="rect">
            <a:avLst/>
          </a:prstGeom>
          <a:ln w="12700">
            <a:miter lim="400000"/>
          </a:ln>
        </p:spPr>
      </p:pic>
      <p:sp>
        <p:nvSpPr>
          <p:cNvPr id="306" name="Rectangle"/>
          <p:cNvSpPr/>
          <p:nvPr/>
        </p:nvSpPr>
        <p:spPr>
          <a:xfrm>
            <a:off x="413" y="13450806"/>
            <a:ext cx="24383174" cy="390023"/>
          </a:xfrm>
          <a:prstGeom prst="rect">
            <a:avLst/>
          </a:prstGeom>
          <a:solidFill>
            <a:srgbClr val="929292"/>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307" name="Rounded Rectangle"/>
          <p:cNvSpPr/>
          <p:nvPr/>
        </p:nvSpPr>
        <p:spPr>
          <a:xfrm>
            <a:off x="-127000" y="13448673"/>
            <a:ext cx="4338737" cy="445090"/>
          </a:xfrm>
          <a:prstGeom prst="roundRect">
            <a:avLst>
              <a:gd name="adj" fmla="val 42800"/>
            </a:avLst>
          </a:prstGeom>
          <a:solidFill>
            <a:srgbClr val="6E9C37"/>
          </a:solidFill>
          <a:ln w="12700">
            <a:miter lim="400000"/>
          </a:ln>
        </p:spPr>
        <p:txBody>
          <a:bodyPr lIns="50800" tIns="50800" rIns="50800" bIns="50800" anchor="ctr"/>
          <a:lstStyle/>
          <a:p>
            <a:pPr defTabSz="825500">
              <a:defRPr sz="3200">
                <a:solidFill>
                  <a:srgbClr val="6D9B36"/>
                </a:solidFill>
                <a:latin typeface="Helvetica Neue Medium"/>
                <a:ea typeface="Helvetica Neue Medium"/>
                <a:cs typeface="Helvetica Neue Medium"/>
                <a:sym typeface="Helvetica Neue Medium"/>
              </a:defRPr>
            </a:pPr>
            <a:endParaRPr/>
          </a:p>
        </p:txBody>
      </p:sp>
      <p:sp>
        <p:nvSpPr>
          <p:cNvPr id="308" name="Part 1 - Learning from experience"/>
          <p:cNvSpPr txBox="1"/>
          <p:nvPr/>
        </p:nvSpPr>
        <p:spPr>
          <a:xfrm>
            <a:off x="67251" y="13413446"/>
            <a:ext cx="2962124" cy="3123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1400" b="1">
                <a:solidFill>
                  <a:srgbClr val="FFFFFF"/>
                </a:solidFill>
              </a:defRPr>
            </a:lvl1pPr>
          </a:lstStyle>
          <a:p>
            <a:r>
              <a:t>Part 1 - Learning from experience</a:t>
            </a:r>
          </a:p>
        </p:txBody>
      </p:sp>
      <p:sp>
        <p:nvSpPr>
          <p:cNvPr id="309"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310" name="Safeguarding Foundations"/>
          <p:cNvSpPr txBox="1"/>
          <p:nvPr/>
        </p:nvSpPr>
        <p:spPr>
          <a:xfrm>
            <a:off x="149553" y="63019"/>
            <a:ext cx="4303269" cy="523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825500">
              <a:defRPr sz="2800">
                <a:solidFill>
                  <a:srgbClr val="000000"/>
                </a:solidFill>
              </a:defRPr>
            </a:lvl1pPr>
          </a:lstStyle>
          <a:p>
            <a:r>
              <a:t>Safeguarding Foundations</a:t>
            </a:r>
          </a:p>
        </p:txBody>
      </p:sp>
      <p:sp>
        <p:nvSpPr>
          <p:cNvPr id="311" name="Jeremiah Reflection"/>
          <p:cNvSpPr txBox="1"/>
          <p:nvPr/>
        </p:nvSpPr>
        <p:spPr>
          <a:xfrm>
            <a:off x="149198" y="482006"/>
            <a:ext cx="4117963" cy="597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t>Jeremiah Reflection</a:t>
            </a:r>
          </a:p>
        </p:txBody>
      </p:sp>
      <p:pic>
        <p:nvPicPr>
          <p:cNvPr id="312"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sp>
        <p:nvSpPr>
          <p:cNvPr id="313" name="“For I know the plans I have for you, says the Lord. Plans to prosper you and not to harm you.”…"/>
          <p:cNvSpPr txBox="1"/>
          <p:nvPr/>
        </p:nvSpPr>
        <p:spPr>
          <a:xfrm>
            <a:off x="927589" y="6332834"/>
            <a:ext cx="22528821" cy="1371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defTabSz="457200">
              <a:defRPr sz="4200">
                <a:solidFill>
                  <a:srgbClr val="FFFFFF"/>
                </a:solidFill>
                <a:effectLst>
                  <a:outerShdw blurRad="12700" dist="35921" dir="2700000" rotWithShape="0">
                    <a:srgbClr val="000000"/>
                  </a:outerShdw>
                </a:effectLst>
                <a:latin typeface="Helvetica"/>
                <a:ea typeface="Helvetica"/>
                <a:cs typeface="Helvetica"/>
                <a:sym typeface="Helvetica"/>
              </a:defRPr>
            </a:pPr>
            <a:r>
              <a:t>“For I know the plans I have for you, says the Lord. Plans to prosper you and not to harm you.” </a:t>
            </a:r>
          </a:p>
          <a:p>
            <a:pPr defTabSz="457200">
              <a:defRPr sz="4200">
                <a:solidFill>
                  <a:srgbClr val="FFFFFF"/>
                </a:solidFill>
                <a:effectLst>
                  <a:outerShdw blurRad="12700" dist="35921" dir="2700000" rotWithShape="0">
                    <a:srgbClr val="000000"/>
                  </a:outerShdw>
                </a:effectLst>
                <a:latin typeface="Helvetica"/>
                <a:ea typeface="Helvetica"/>
                <a:cs typeface="Helvetica"/>
                <a:sym typeface="Helvetica"/>
              </a:defRPr>
            </a:pPr>
            <a:r>
              <a:t>Jeremiah 29:11</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313"/>
                                        </p:tgtEl>
                                        <p:attrNameLst>
                                          <p:attrName>style.visibility</p:attrName>
                                        </p:attrNameLst>
                                      </p:cBhvr>
                                      <p:to>
                                        <p:strVal val="visible"/>
                                      </p:to>
                                    </p:set>
                                    <p:anim calcmode="lin" valueType="num">
                                      <p:cBhvr>
                                        <p:cTn id="7" dur="1250" fill="hold"/>
                                        <p:tgtEl>
                                          <p:spTgt spid="313"/>
                                        </p:tgtEl>
                                        <p:attrNameLst>
                                          <p:attrName>ppt_w</p:attrName>
                                        </p:attrNameLst>
                                      </p:cBhvr>
                                      <p:tavLst>
                                        <p:tav tm="0">
                                          <p:val>
                                            <p:fltVal val="0"/>
                                          </p:val>
                                        </p:tav>
                                        <p:tav tm="100000">
                                          <p:val>
                                            <p:strVal val="#ppt_w"/>
                                          </p:val>
                                        </p:tav>
                                      </p:tavLst>
                                    </p:anim>
                                    <p:anim calcmode="lin" valueType="num">
                                      <p:cBhvr>
                                        <p:cTn id="8" dur="1250" fill="hold"/>
                                        <p:tgtEl>
                                          <p:spTgt spid="3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 grpId="1" animBg="1" advAuto="0"/>
    </p:bldLst>
  </p:timing>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503</TotalTime>
  <Words>4157</Words>
  <Application>Microsoft Office PowerPoint</Application>
  <PresentationFormat>Custom</PresentationFormat>
  <Paragraphs>582</Paragraphs>
  <Slides>48</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48</vt:i4>
      </vt:variant>
    </vt:vector>
  </HeadingPairs>
  <TitlesOfParts>
    <vt:vector size="52" baseType="lpstr">
      <vt:lpstr>Helvetica</vt:lpstr>
      <vt:lpstr>Helvetica Neue</vt:lpstr>
      <vt:lpstr>Helvetica Neue Medium</vt:lpstr>
      <vt:lpstr>21_BasicWhite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Donna Brown</cp:lastModifiedBy>
  <cp:revision>15</cp:revision>
  <dcterms:modified xsi:type="dcterms:W3CDTF">2021-09-10T10:01:23Z</dcterms:modified>
</cp:coreProperties>
</file>